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6"/>
  </p:notesMasterIdLst>
  <p:sldIdLst>
    <p:sldId id="268" r:id="rId2"/>
    <p:sldId id="269" r:id="rId3"/>
    <p:sldId id="257" r:id="rId4"/>
    <p:sldId id="270" r:id="rId5"/>
    <p:sldId id="267" r:id="rId6"/>
    <p:sldId id="258" r:id="rId7"/>
    <p:sldId id="259" r:id="rId8"/>
    <p:sldId id="260" r:id="rId9"/>
    <p:sldId id="261" r:id="rId10"/>
    <p:sldId id="262" r:id="rId11"/>
    <p:sldId id="263" r:id="rId12"/>
    <p:sldId id="264" r:id="rId13"/>
    <p:sldId id="265"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5EAAB0-A8BC-5645-A839-40DBC25FFB6F}" v="31" dt="2026-08-04T23:00:43.6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63"/>
    <p:restoredTop sz="94619"/>
  </p:normalViewPr>
  <p:slideViewPr>
    <p:cSldViewPr snapToGrid="0">
      <p:cViewPr varScale="1">
        <p:scale>
          <a:sx n="105" d="100"/>
          <a:sy n="105" d="100"/>
        </p:scale>
        <p:origin x="40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hyperlink" Target="https://www.nanoflo.org/pitch"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www.nanoflo.org/pitch"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1E5FF2-3A52-4E51-888B-53581740F1F9}"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7712BE71-F57B-40E4-9208-0B0669110B71}">
      <dgm:prSet custT="1"/>
      <dgm:spPr/>
      <dgm:t>
        <a:bodyPr/>
        <a:lstStyle/>
        <a:p>
          <a:r>
            <a:rPr lang="en-US" sz="1400" dirty="0"/>
            <a:t>Why You Should Apply</a:t>
          </a:r>
        </a:p>
      </dgm:t>
    </dgm:pt>
    <dgm:pt modelId="{964A29C3-937A-4756-8955-1897F7486A47}" type="parTrans" cxnId="{C9123FB8-41CB-4CBB-8780-99E8D03957F2}">
      <dgm:prSet/>
      <dgm:spPr/>
      <dgm:t>
        <a:bodyPr/>
        <a:lstStyle/>
        <a:p>
          <a:endParaRPr lang="en-US"/>
        </a:p>
      </dgm:t>
    </dgm:pt>
    <dgm:pt modelId="{D2C43BD5-A7AB-4F5D-A962-E8F315015D63}" type="sibTrans" cxnId="{C9123FB8-41CB-4CBB-8780-99E8D03957F2}">
      <dgm:prSet/>
      <dgm:spPr/>
      <dgm:t>
        <a:bodyPr/>
        <a:lstStyle/>
        <a:p>
          <a:endParaRPr lang="en-US"/>
        </a:p>
      </dgm:t>
    </dgm:pt>
    <dgm:pt modelId="{BA9C685D-BAC1-457E-8A4A-C7A251EFBD13}">
      <dgm:prSet custT="1"/>
      <dgm:spPr/>
      <dgm:t>
        <a:bodyPr/>
        <a:lstStyle/>
        <a:p>
          <a:r>
            <a:rPr lang="en-US" sz="1400" dirty="0"/>
            <a:t>Expert Feedback</a:t>
          </a:r>
        </a:p>
      </dgm:t>
    </dgm:pt>
    <dgm:pt modelId="{9B42C666-A4D0-462B-B3FD-E1D747A8E5F6}" type="parTrans" cxnId="{971B9E40-4B14-4D11-B2CB-142A45BFC630}">
      <dgm:prSet/>
      <dgm:spPr/>
      <dgm:t>
        <a:bodyPr/>
        <a:lstStyle/>
        <a:p>
          <a:endParaRPr lang="en-US"/>
        </a:p>
      </dgm:t>
    </dgm:pt>
    <dgm:pt modelId="{6B424FDB-68B6-4389-9B4E-653E338F66C8}" type="sibTrans" cxnId="{971B9E40-4B14-4D11-B2CB-142A45BFC630}">
      <dgm:prSet/>
      <dgm:spPr/>
      <dgm:t>
        <a:bodyPr/>
        <a:lstStyle/>
        <a:p>
          <a:endParaRPr lang="en-US"/>
        </a:p>
      </dgm:t>
    </dgm:pt>
    <dgm:pt modelId="{00970996-C5DD-4D9E-BEA2-2327999BC03C}">
      <dgm:prSet custT="1"/>
      <dgm:spPr/>
      <dgm:t>
        <a:bodyPr/>
        <a:lstStyle/>
        <a:p>
          <a:r>
            <a:rPr lang="en-US" sz="1400" dirty="0"/>
            <a:t>In-Kind &amp; Cash Prizes</a:t>
          </a:r>
        </a:p>
      </dgm:t>
    </dgm:pt>
    <dgm:pt modelId="{47E304AB-1EE3-4FD2-B03D-66592C94B6DD}" type="parTrans" cxnId="{07BCE2E0-8185-410C-9EB9-BCCF344C7178}">
      <dgm:prSet/>
      <dgm:spPr/>
      <dgm:t>
        <a:bodyPr/>
        <a:lstStyle/>
        <a:p>
          <a:endParaRPr lang="en-US"/>
        </a:p>
      </dgm:t>
    </dgm:pt>
    <dgm:pt modelId="{879908C7-933F-4B9F-8152-E6CE83994096}" type="sibTrans" cxnId="{07BCE2E0-8185-410C-9EB9-BCCF344C7178}">
      <dgm:prSet/>
      <dgm:spPr/>
      <dgm:t>
        <a:bodyPr/>
        <a:lstStyle/>
        <a:p>
          <a:endParaRPr lang="en-US"/>
        </a:p>
      </dgm:t>
    </dgm:pt>
    <dgm:pt modelId="{3AD810E3-0E27-4855-B078-024C9308CE75}">
      <dgm:prSet custT="1"/>
      <dgm:spPr/>
      <dgm:t>
        <a:bodyPr/>
        <a:lstStyle/>
        <a:p>
          <a:r>
            <a:rPr lang="en-US" sz="1400" dirty="0"/>
            <a:t>Visibility</a:t>
          </a:r>
        </a:p>
      </dgm:t>
    </dgm:pt>
    <dgm:pt modelId="{0ECB871A-527C-40F9-AB9B-7ED89CBB6B6D}" type="parTrans" cxnId="{4ACB8C63-1D0A-4EA0-9207-D28ED62D64CE}">
      <dgm:prSet/>
      <dgm:spPr/>
      <dgm:t>
        <a:bodyPr/>
        <a:lstStyle/>
        <a:p>
          <a:endParaRPr lang="en-US"/>
        </a:p>
      </dgm:t>
    </dgm:pt>
    <dgm:pt modelId="{D06EFABD-8E37-42B8-A33D-6382A8596220}" type="sibTrans" cxnId="{4ACB8C63-1D0A-4EA0-9207-D28ED62D64CE}">
      <dgm:prSet/>
      <dgm:spPr/>
      <dgm:t>
        <a:bodyPr/>
        <a:lstStyle/>
        <a:p>
          <a:endParaRPr lang="en-US"/>
        </a:p>
      </dgm:t>
    </dgm:pt>
    <dgm:pt modelId="{7500C307-D4C8-4BA1-BC08-31C12AF73EC5}">
      <dgm:prSet custT="1"/>
      <dgm:spPr/>
      <dgm:t>
        <a:bodyPr/>
        <a:lstStyle/>
        <a:p>
          <a:r>
            <a:rPr lang="en-US" sz="1400" dirty="0"/>
            <a:t>Timeline &amp; Important Dates</a:t>
          </a:r>
        </a:p>
      </dgm:t>
    </dgm:pt>
    <dgm:pt modelId="{0F11839B-0864-47EB-B0DD-18109C066B4A}" type="parTrans" cxnId="{3482F68B-E95A-41D0-99D4-AADE2AEC26B1}">
      <dgm:prSet/>
      <dgm:spPr/>
      <dgm:t>
        <a:bodyPr/>
        <a:lstStyle/>
        <a:p>
          <a:endParaRPr lang="en-US"/>
        </a:p>
      </dgm:t>
    </dgm:pt>
    <dgm:pt modelId="{B221404E-2F72-40A2-A117-1522CA209D0B}" type="sibTrans" cxnId="{3482F68B-E95A-41D0-99D4-AADE2AEC26B1}">
      <dgm:prSet/>
      <dgm:spPr/>
      <dgm:t>
        <a:bodyPr/>
        <a:lstStyle/>
        <a:p>
          <a:endParaRPr lang="en-US"/>
        </a:p>
      </dgm:t>
    </dgm:pt>
    <dgm:pt modelId="{56300BD4-F024-4167-B479-9397C5E8BE77}">
      <dgm:prSet custT="1"/>
      <dgm:spPr/>
      <dgm:t>
        <a:bodyPr/>
        <a:lstStyle/>
        <a:p>
          <a:r>
            <a:rPr lang="en-US" sz="1400" dirty="0"/>
            <a:t>Submission Deadline: </a:t>
          </a:r>
          <a:r>
            <a:rPr lang="en-US" sz="2000" dirty="0">
              <a:solidFill>
                <a:schemeClr val="bg1"/>
              </a:solidFill>
            </a:rPr>
            <a:t>Aug 20, 2026</a:t>
          </a:r>
        </a:p>
      </dgm:t>
    </dgm:pt>
    <dgm:pt modelId="{B66C4AA5-1402-4CA6-942B-A05111363A55}" type="parTrans" cxnId="{0F72E970-E2D5-4C53-AFD8-F12A7DD8175F}">
      <dgm:prSet/>
      <dgm:spPr/>
      <dgm:t>
        <a:bodyPr/>
        <a:lstStyle/>
        <a:p>
          <a:endParaRPr lang="en-US"/>
        </a:p>
      </dgm:t>
    </dgm:pt>
    <dgm:pt modelId="{3CA1BF4D-7C95-470A-8F3B-13B543BE25E9}" type="sibTrans" cxnId="{0F72E970-E2D5-4C53-AFD8-F12A7DD8175F}">
      <dgm:prSet/>
      <dgm:spPr/>
      <dgm:t>
        <a:bodyPr/>
        <a:lstStyle/>
        <a:p>
          <a:endParaRPr lang="en-US"/>
        </a:p>
      </dgm:t>
    </dgm:pt>
    <dgm:pt modelId="{CCA880E0-1C6A-4939-A44E-C90DD3718512}">
      <dgm:prSet custT="1"/>
      <dgm:spPr/>
      <dgm:t>
        <a:bodyPr/>
        <a:lstStyle/>
        <a:p>
          <a:r>
            <a:rPr lang="en-US" sz="1200" dirty="0">
              <a:solidFill>
                <a:schemeClr val="bg1"/>
              </a:solidFill>
            </a:rPr>
            <a:t>First Round of Virtual Competition</a:t>
          </a:r>
        </a:p>
        <a:p>
          <a:r>
            <a:rPr lang="en-US" sz="1600" dirty="0">
              <a:solidFill>
                <a:schemeClr val="bg1"/>
              </a:solidFill>
            </a:rPr>
            <a:t>Sep 10, 2026</a:t>
          </a:r>
        </a:p>
        <a:p>
          <a:r>
            <a:rPr lang="en-US" sz="1200" dirty="0"/>
            <a:t>Finalist Announcement: </a:t>
          </a:r>
        </a:p>
        <a:p>
          <a:r>
            <a:rPr lang="en-US" sz="1600" dirty="0"/>
            <a:t>Sep 15, 2026</a:t>
          </a:r>
        </a:p>
      </dgm:t>
    </dgm:pt>
    <dgm:pt modelId="{201DF0C3-1680-44AA-BEC8-E17A4F803FF9}" type="parTrans" cxnId="{BBC6279C-2D49-487B-BBEA-ECBA83B87F4D}">
      <dgm:prSet/>
      <dgm:spPr/>
      <dgm:t>
        <a:bodyPr/>
        <a:lstStyle/>
        <a:p>
          <a:endParaRPr lang="en-US"/>
        </a:p>
      </dgm:t>
    </dgm:pt>
    <dgm:pt modelId="{73D244E2-9E2A-4732-93BD-0E3706218529}" type="sibTrans" cxnId="{BBC6279C-2D49-487B-BBEA-ECBA83B87F4D}">
      <dgm:prSet/>
      <dgm:spPr/>
      <dgm:t>
        <a:bodyPr/>
        <a:lstStyle/>
        <a:p>
          <a:endParaRPr lang="en-US"/>
        </a:p>
      </dgm:t>
    </dgm:pt>
    <dgm:pt modelId="{027629C6-58C5-41F5-857E-80AE31818EEA}">
      <dgm:prSet custT="1"/>
      <dgm:spPr/>
      <dgm:t>
        <a:bodyPr/>
        <a:lstStyle/>
        <a:p>
          <a:r>
            <a:rPr lang="en-US" sz="1300" dirty="0"/>
            <a:t>Live Pitch Event: during the </a:t>
          </a:r>
          <a:r>
            <a:rPr lang="en-US" sz="1300" dirty="0" err="1"/>
            <a:t>NanoFlorida</a:t>
          </a:r>
          <a:r>
            <a:rPr lang="en-US" sz="1300" dirty="0"/>
            <a:t> International Conference</a:t>
          </a:r>
        </a:p>
        <a:p>
          <a:r>
            <a:rPr lang="en-US" sz="1300" dirty="0"/>
            <a:t>Oct 2-4, 2026</a:t>
          </a:r>
        </a:p>
      </dgm:t>
    </dgm:pt>
    <dgm:pt modelId="{D11BC5C2-2A33-4F49-B98A-ABA3A0CF6343}" type="parTrans" cxnId="{1601221D-FB1A-4F25-B825-99518D9FB25D}">
      <dgm:prSet/>
      <dgm:spPr/>
      <dgm:t>
        <a:bodyPr/>
        <a:lstStyle/>
        <a:p>
          <a:endParaRPr lang="en-US"/>
        </a:p>
      </dgm:t>
    </dgm:pt>
    <dgm:pt modelId="{FDFD66B9-04D6-4528-AC3F-0EFEB2718B0B}" type="sibTrans" cxnId="{1601221D-FB1A-4F25-B825-99518D9FB25D}">
      <dgm:prSet/>
      <dgm:spPr/>
      <dgm:t>
        <a:bodyPr/>
        <a:lstStyle/>
        <a:p>
          <a:endParaRPr lang="en-US"/>
        </a:p>
      </dgm:t>
    </dgm:pt>
    <dgm:pt modelId="{549C326E-AC98-4B84-8D4D-A6A2A5280822}">
      <dgm:prSet custT="1"/>
      <dgm:spPr/>
      <dgm:t>
        <a:bodyPr/>
        <a:lstStyle/>
        <a:p>
          <a:r>
            <a:rPr lang="en-US" sz="1400" dirty="0"/>
            <a:t>How to Apply</a:t>
          </a:r>
        </a:p>
      </dgm:t>
    </dgm:pt>
    <dgm:pt modelId="{D6BFC0B3-CB96-4DEC-95F8-E48A66FE4A76}" type="parTrans" cxnId="{015B71B0-0539-410C-B36E-01B90E34A40E}">
      <dgm:prSet/>
      <dgm:spPr/>
      <dgm:t>
        <a:bodyPr/>
        <a:lstStyle/>
        <a:p>
          <a:endParaRPr lang="en-US"/>
        </a:p>
      </dgm:t>
    </dgm:pt>
    <dgm:pt modelId="{9BA99BD8-EFA5-431E-845E-2525EDB0EA0B}" type="sibTrans" cxnId="{015B71B0-0539-410C-B36E-01B90E34A40E}">
      <dgm:prSet/>
      <dgm:spPr/>
      <dgm:t>
        <a:bodyPr/>
        <a:lstStyle/>
        <a:p>
          <a:endParaRPr lang="en-US"/>
        </a:p>
      </dgm:t>
    </dgm:pt>
    <dgm:pt modelId="{A60E7251-8670-4E04-9AE3-B9DCF80CC21C}">
      <dgm:prSet custT="1"/>
      <dgm:spPr/>
      <dgm:t>
        <a:bodyPr/>
        <a:lstStyle/>
        <a:p>
          <a:r>
            <a:rPr lang="en-US" sz="1300" dirty="0"/>
            <a:t>Submit both a brief executive summary (max 1 page) detailing your technology, the problem it solves, and your team</a:t>
          </a:r>
        </a:p>
      </dgm:t>
    </dgm:pt>
    <dgm:pt modelId="{D979FB10-BB7F-43B7-8A09-D4790F506B99}" type="parTrans" cxnId="{CD8E1739-809F-4189-9044-EEDDD07AC5D6}">
      <dgm:prSet/>
      <dgm:spPr/>
      <dgm:t>
        <a:bodyPr/>
        <a:lstStyle/>
        <a:p>
          <a:endParaRPr lang="en-US"/>
        </a:p>
      </dgm:t>
    </dgm:pt>
    <dgm:pt modelId="{282B2392-F1E4-4A69-B956-EF4CCF6C8A17}" type="sibTrans" cxnId="{CD8E1739-809F-4189-9044-EEDDD07AC5D6}">
      <dgm:prSet/>
      <dgm:spPr/>
      <dgm:t>
        <a:bodyPr/>
        <a:lstStyle/>
        <a:p>
          <a:endParaRPr lang="en-US"/>
        </a:p>
      </dgm:t>
    </dgm:pt>
    <dgm:pt modelId="{D90AEE88-D152-4638-89FA-BDBBAB0E8725}">
      <dgm:prSet custT="1"/>
      <dgm:spPr/>
      <dgm:t>
        <a:bodyPr/>
        <a:lstStyle/>
        <a:p>
          <a:r>
            <a:rPr lang="en-US" sz="1200" dirty="0"/>
            <a:t>Submit your application through the link provided at FAN website</a:t>
          </a:r>
        </a:p>
        <a:p>
          <a:r>
            <a:rPr lang="en-US" sz="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https://www.nanoflo.org/pitch</a:t>
          </a:r>
          <a:endParaRPr lang="en-US" sz="1200" dirty="0">
            <a:solidFill>
              <a:schemeClr val="bg1"/>
            </a:solidFill>
          </a:endParaRPr>
        </a:p>
      </dgm:t>
    </dgm:pt>
    <dgm:pt modelId="{937271D0-28A0-440E-B87A-F8F2120A2DBE}" type="parTrans" cxnId="{AF24EF00-C820-45EA-9305-68AE0AB042A4}">
      <dgm:prSet/>
      <dgm:spPr/>
      <dgm:t>
        <a:bodyPr/>
        <a:lstStyle/>
        <a:p>
          <a:endParaRPr lang="en-US"/>
        </a:p>
      </dgm:t>
    </dgm:pt>
    <dgm:pt modelId="{94BD3E8B-EFDA-4E7E-873B-382863C4C1B5}" type="sibTrans" cxnId="{AF24EF00-C820-45EA-9305-68AE0AB042A4}">
      <dgm:prSet/>
      <dgm:spPr/>
      <dgm:t>
        <a:bodyPr/>
        <a:lstStyle/>
        <a:p>
          <a:endParaRPr lang="en-US"/>
        </a:p>
      </dgm:t>
    </dgm:pt>
    <dgm:pt modelId="{3D65B41E-C797-2246-9B88-3A579158E191}">
      <dgm:prSet phldrT="[Text]" custT="1"/>
      <dgm:spPr/>
      <dgm:t>
        <a:bodyPr/>
        <a:lstStyle/>
        <a:p>
          <a:r>
            <a:rPr lang="en-US" sz="1400" dirty="0"/>
            <a:t>along with preliminary pitch deck based on the guidelines below.</a:t>
          </a:r>
        </a:p>
      </dgm:t>
    </dgm:pt>
    <dgm:pt modelId="{F05B1A2C-2F73-454E-8906-082FBA0A59AD}" type="parTrans" cxnId="{44FB606C-68E6-6843-90B1-5451F134DD80}">
      <dgm:prSet/>
      <dgm:spPr/>
      <dgm:t>
        <a:bodyPr/>
        <a:lstStyle/>
        <a:p>
          <a:endParaRPr lang="en-US"/>
        </a:p>
      </dgm:t>
    </dgm:pt>
    <dgm:pt modelId="{17BEC5E7-CD07-0548-AC78-2454A311310F}" type="sibTrans" cxnId="{44FB606C-68E6-6843-90B1-5451F134DD80}">
      <dgm:prSet/>
      <dgm:spPr/>
      <dgm:t>
        <a:bodyPr/>
        <a:lstStyle/>
        <a:p>
          <a:endParaRPr lang="en-US"/>
        </a:p>
      </dgm:t>
    </dgm:pt>
    <dgm:pt modelId="{B93D9D5C-3F23-7148-BC73-CB2C2FB755EB}" type="pres">
      <dgm:prSet presAssocID="{AA1E5FF2-3A52-4E51-888B-53581740F1F9}" presName="Name0" presStyleCnt="0">
        <dgm:presLayoutVars>
          <dgm:dir/>
          <dgm:resizeHandles val="exact"/>
        </dgm:presLayoutVars>
      </dgm:prSet>
      <dgm:spPr/>
    </dgm:pt>
    <dgm:pt modelId="{76E09A56-6696-204F-9923-184258B54757}" type="pres">
      <dgm:prSet presAssocID="{7712BE71-F57B-40E4-9208-0B0669110B71}" presName="node" presStyleLbl="node1" presStyleIdx="0" presStyleCnt="12">
        <dgm:presLayoutVars>
          <dgm:bulletEnabled val="1"/>
        </dgm:presLayoutVars>
      </dgm:prSet>
      <dgm:spPr/>
    </dgm:pt>
    <dgm:pt modelId="{34B87D4F-8B59-F348-9DBA-CA1B44E3EF87}" type="pres">
      <dgm:prSet presAssocID="{D2C43BD5-A7AB-4F5D-A962-E8F315015D63}" presName="sibTrans" presStyleLbl="sibTrans1D1" presStyleIdx="0" presStyleCnt="11"/>
      <dgm:spPr/>
    </dgm:pt>
    <dgm:pt modelId="{3679FAB4-4C1E-0A40-9171-DED5BBFB4992}" type="pres">
      <dgm:prSet presAssocID="{D2C43BD5-A7AB-4F5D-A962-E8F315015D63}" presName="connectorText" presStyleLbl="sibTrans1D1" presStyleIdx="0" presStyleCnt="11"/>
      <dgm:spPr/>
    </dgm:pt>
    <dgm:pt modelId="{A7A50726-A3DA-B241-B0C7-6394A05E3B50}" type="pres">
      <dgm:prSet presAssocID="{BA9C685D-BAC1-457E-8A4A-C7A251EFBD13}" presName="node" presStyleLbl="node1" presStyleIdx="1" presStyleCnt="12">
        <dgm:presLayoutVars>
          <dgm:bulletEnabled val="1"/>
        </dgm:presLayoutVars>
      </dgm:prSet>
      <dgm:spPr/>
    </dgm:pt>
    <dgm:pt modelId="{0C626E42-A32A-904A-B617-8DF99D006BB1}" type="pres">
      <dgm:prSet presAssocID="{6B424FDB-68B6-4389-9B4E-653E338F66C8}" presName="sibTrans" presStyleLbl="sibTrans1D1" presStyleIdx="1" presStyleCnt="11"/>
      <dgm:spPr/>
    </dgm:pt>
    <dgm:pt modelId="{5F05801E-E799-7944-9CEF-A75E05D5B1EC}" type="pres">
      <dgm:prSet presAssocID="{6B424FDB-68B6-4389-9B4E-653E338F66C8}" presName="connectorText" presStyleLbl="sibTrans1D1" presStyleIdx="1" presStyleCnt="11"/>
      <dgm:spPr/>
    </dgm:pt>
    <dgm:pt modelId="{99B512D3-F1D1-9941-9735-FA97B1BDB184}" type="pres">
      <dgm:prSet presAssocID="{00970996-C5DD-4D9E-BEA2-2327999BC03C}" presName="node" presStyleLbl="node1" presStyleIdx="2" presStyleCnt="12">
        <dgm:presLayoutVars>
          <dgm:bulletEnabled val="1"/>
        </dgm:presLayoutVars>
      </dgm:prSet>
      <dgm:spPr/>
    </dgm:pt>
    <dgm:pt modelId="{60C68EA3-10AD-4A4E-BC6B-C44AEE99CE43}" type="pres">
      <dgm:prSet presAssocID="{879908C7-933F-4B9F-8152-E6CE83994096}" presName="sibTrans" presStyleLbl="sibTrans1D1" presStyleIdx="2" presStyleCnt="11"/>
      <dgm:spPr/>
    </dgm:pt>
    <dgm:pt modelId="{0D38598D-FA10-EC42-9F5F-0417B8E64C70}" type="pres">
      <dgm:prSet presAssocID="{879908C7-933F-4B9F-8152-E6CE83994096}" presName="connectorText" presStyleLbl="sibTrans1D1" presStyleIdx="2" presStyleCnt="11"/>
      <dgm:spPr/>
    </dgm:pt>
    <dgm:pt modelId="{23BC5EF5-7D35-C941-9CE4-47CA5B34E0A7}" type="pres">
      <dgm:prSet presAssocID="{3AD810E3-0E27-4855-B078-024C9308CE75}" presName="node" presStyleLbl="node1" presStyleIdx="3" presStyleCnt="12">
        <dgm:presLayoutVars>
          <dgm:bulletEnabled val="1"/>
        </dgm:presLayoutVars>
      </dgm:prSet>
      <dgm:spPr/>
    </dgm:pt>
    <dgm:pt modelId="{B0B73D63-A8D9-0446-8E43-74962F670645}" type="pres">
      <dgm:prSet presAssocID="{D06EFABD-8E37-42B8-A33D-6382A8596220}" presName="sibTrans" presStyleLbl="sibTrans1D1" presStyleIdx="3" presStyleCnt="11"/>
      <dgm:spPr/>
    </dgm:pt>
    <dgm:pt modelId="{7CB60FB7-84AD-FA46-A346-A7A1BC722788}" type="pres">
      <dgm:prSet presAssocID="{D06EFABD-8E37-42B8-A33D-6382A8596220}" presName="connectorText" presStyleLbl="sibTrans1D1" presStyleIdx="3" presStyleCnt="11"/>
      <dgm:spPr/>
    </dgm:pt>
    <dgm:pt modelId="{2E5E5179-795B-1B46-AB3D-3EEFBB97EA26}" type="pres">
      <dgm:prSet presAssocID="{7500C307-D4C8-4BA1-BC08-31C12AF73EC5}" presName="node" presStyleLbl="node1" presStyleIdx="4" presStyleCnt="12">
        <dgm:presLayoutVars>
          <dgm:bulletEnabled val="1"/>
        </dgm:presLayoutVars>
      </dgm:prSet>
      <dgm:spPr/>
    </dgm:pt>
    <dgm:pt modelId="{7EF41581-34A3-CE4C-9A0E-D44AF4E0487B}" type="pres">
      <dgm:prSet presAssocID="{B221404E-2F72-40A2-A117-1522CA209D0B}" presName="sibTrans" presStyleLbl="sibTrans1D1" presStyleIdx="4" presStyleCnt="11"/>
      <dgm:spPr/>
    </dgm:pt>
    <dgm:pt modelId="{9EF7E42E-04AE-5C4A-80A3-C0AB9D7A24FC}" type="pres">
      <dgm:prSet presAssocID="{B221404E-2F72-40A2-A117-1522CA209D0B}" presName="connectorText" presStyleLbl="sibTrans1D1" presStyleIdx="4" presStyleCnt="11"/>
      <dgm:spPr/>
    </dgm:pt>
    <dgm:pt modelId="{91B3392D-6679-734E-8C1D-9AC07D7D1364}" type="pres">
      <dgm:prSet presAssocID="{56300BD4-F024-4167-B479-9397C5E8BE77}" presName="node" presStyleLbl="node1" presStyleIdx="5" presStyleCnt="12">
        <dgm:presLayoutVars>
          <dgm:bulletEnabled val="1"/>
        </dgm:presLayoutVars>
      </dgm:prSet>
      <dgm:spPr/>
    </dgm:pt>
    <dgm:pt modelId="{2CAB2064-B1AA-824D-8A05-FC34B523BD71}" type="pres">
      <dgm:prSet presAssocID="{3CA1BF4D-7C95-470A-8F3B-13B543BE25E9}" presName="sibTrans" presStyleLbl="sibTrans1D1" presStyleIdx="5" presStyleCnt="11"/>
      <dgm:spPr/>
    </dgm:pt>
    <dgm:pt modelId="{1C5D475B-4944-714D-8FEB-8973A13E204B}" type="pres">
      <dgm:prSet presAssocID="{3CA1BF4D-7C95-470A-8F3B-13B543BE25E9}" presName="connectorText" presStyleLbl="sibTrans1D1" presStyleIdx="5" presStyleCnt="11"/>
      <dgm:spPr/>
    </dgm:pt>
    <dgm:pt modelId="{5C8C5BC0-2548-2C4B-9688-74F92ADB6570}" type="pres">
      <dgm:prSet presAssocID="{CCA880E0-1C6A-4939-A44E-C90DD3718512}" presName="node" presStyleLbl="node1" presStyleIdx="6" presStyleCnt="12">
        <dgm:presLayoutVars>
          <dgm:bulletEnabled val="1"/>
        </dgm:presLayoutVars>
      </dgm:prSet>
      <dgm:spPr/>
    </dgm:pt>
    <dgm:pt modelId="{F30AF3AD-EFA0-6642-A565-B56DF5EAFB6B}" type="pres">
      <dgm:prSet presAssocID="{73D244E2-9E2A-4732-93BD-0E3706218529}" presName="sibTrans" presStyleLbl="sibTrans1D1" presStyleIdx="6" presStyleCnt="11"/>
      <dgm:spPr/>
    </dgm:pt>
    <dgm:pt modelId="{44A8A045-198C-5D4B-82FA-DF73B873747C}" type="pres">
      <dgm:prSet presAssocID="{73D244E2-9E2A-4732-93BD-0E3706218529}" presName="connectorText" presStyleLbl="sibTrans1D1" presStyleIdx="6" presStyleCnt="11"/>
      <dgm:spPr/>
    </dgm:pt>
    <dgm:pt modelId="{F8701A0F-5895-DD45-9A27-141972FAF687}" type="pres">
      <dgm:prSet presAssocID="{027629C6-58C5-41F5-857E-80AE31818EEA}" presName="node" presStyleLbl="node1" presStyleIdx="7" presStyleCnt="12">
        <dgm:presLayoutVars>
          <dgm:bulletEnabled val="1"/>
        </dgm:presLayoutVars>
      </dgm:prSet>
      <dgm:spPr/>
    </dgm:pt>
    <dgm:pt modelId="{4BB2F005-6737-4D4E-A277-6769CD2E9D57}" type="pres">
      <dgm:prSet presAssocID="{FDFD66B9-04D6-4528-AC3F-0EFEB2718B0B}" presName="sibTrans" presStyleLbl="sibTrans1D1" presStyleIdx="7" presStyleCnt="11"/>
      <dgm:spPr/>
    </dgm:pt>
    <dgm:pt modelId="{C891815E-E26E-5D4C-B08C-070AB5B30575}" type="pres">
      <dgm:prSet presAssocID="{FDFD66B9-04D6-4528-AC3F-0EFEB2718B0B}" presName="connectorText" presStyleLbl="sibTrans1D1" presStyleIdx="7" presStyleCnt="11"/>
      <dgm:spPr/>
    </dgm:pt>
    <dgm:pt modelId="{561F967B-7D51-774A-BBD6-83EA1842E430}" type="pres">
      <dgm:prSet presAssocID="{549C326E-AC98-4B84-8D4D-A6A2A5280822}" presName="node" presStyleLbl="node1" presStyleIdx="8" presStyleCnt="12">
        <dgm:presLayoutVars>
          <dgm:bulletEnabled val="1"/>
        </dgm:presLayoutVars>
      </dgm:prSet>
      <dgm:spPr/>
    </dgm:pt>
    <dgm:pt modelId="{477EA8B7-D6A2-C340-B2AF-EAC4B21D72C4}" type="pres">
      <dgm:prSet presAssocID="{9BA99BD8-EFA5-431E-845E-2525EDB0EA0B}" presName="sibTrans" presStyleLbl="sibTrans1D1" presStyleIdx="8" presStyleCnt="11"/>
      <dgm:spPr/>
    </dgm:pt>
    <dgm:pt modelId="{70E4818E-E16F-324E-A72A-D5BA19A5546A}" type="pres">
      <dgm:prSet presAssocID="{9BA99BD8-EFA5-431E-845E-2525EDB0EA0B}" presName="connectorText" presStyleLbl="sibTrans1D1" presStyleIdx="8" presStyleCnt="11"/>
      <dgm:spPr/>
    </dgm:pt>
    <dgm:pt modelId="{6218CF6C-A266-8F48-A4F0-899EFD6322F8}" type="pres">
      <dgm:prSet presAssocID="{A60E7251-8670-4E04-9AE3-B9DCF80CC21C}" presName="node" presStyleLbl="node1" presStyleIdx="9" presStyleCnt="12">
        <dgm:presLayoutVars>
          <dgm:bulletEnabled val="1"/>
        </dgm:presLayoutVars>
      </dgm:prSet>
      <dgm:spPr/>
    </dgm:pt>
    <dgm:pt modelId="{65FC0500-596B-A842-BBB3-359FD9EE0D1D}" type="pres">
      <dgm:prSet presAssocID="{282B2392-F1E4-4A69-B956-EF4CCF6C8A17}" presName="sibTrans" presStyleLbl="sibTrans1D1" presStyleIdx="9" presStyleCnt="11"/>
      <dgm:spPr/>
    </dgm:pt>
    <dgm:pt modelId="{9C98CD49-40E4-FD48-8D76-E8561AAB3254}" type="pres">
      <dgm:prSet presAssocID="{282B2392-F1E4-4A69-B956-EF4CCF6C8A17}" presName="connectorText" presStyleLbl="sibTrans1D1" presStyleIdx="9" presStyleCnt="11"/>
      <dgm:spPr/>
    </dgm:pt>
    <dgm:pt modelId="{0EF5D806-013C-B04D-B19C-57148FA86477}" type="pres">
      <dgm:prSet presAssocID="{3D65B41E-C797-2246-9B88-3A579158E191}" presName="node" presStyleLbl="node1" presStyleIdx="10" presStyleCnt="12">
        <dgm:presLayoutVars>
          <dgm:bulletEnabled val="1"/>
        </dgm:presLayoutVars>
      </dgm:prSet>
      <dgm:spPr/>
    </dgm:pt>
    <dgm:pt modelId="{24ADB400-8929-AB43-90D4-985D95D61B28}" type="pres">
      <dgm:prSet presAssocID="{17BEC5E7-CD07-0548-AC78-2454A311310F}" presName="sibTrans" presStyleLbl="sibTrans1D1" presStyleIdx="10" presStyleCnt="11"/>
      <dgm:spPr/>
    </dgm:pt>
    <dgm:pt modelId="{6731C1AB-2E01-7643-AF53-1D2F202E927A}" type="pres">
      <dgm:prSet presAssocID="{17BEC5E7-CD07-0548-AC78-2454A311310F}" presName="connectorText" presStyleLbl="sibTrans1D1" presStyleIdx="10" presStyleCnt="11"/>
      <dgm:spPr/>
    </dgm:pt>
    <dgm:pt modelId="{957614BF-F26A-C347-B758-E7D1F6BEAB89}" type="pres">
      <dgm:prSet presAssocID="{D90AEE88-D152-4638-89FA-BDBBAB0E8725}" presName="node" presStyleLbl="node1" presStyleIdx="11" presStyleCnt="12">
        <dgm:presLayoutVars>
          <dgm:bulletEnabled val="1"/>
        </dgm:presLayoutVars>
      </dgm:prSet>
      <dgm:spPr/>
    </dgm:pt>
  </dgm:ptLst>
  <dgm:cxnLst>
    <dgm:cxn modelId="{AF24EF00-C820-45EA-9305-68AE0AB042A4}" srcId="{AA1E5FF2-3A52-4E51-888B-53581740F1F9}" destId="{D90AEE88-D152-4638-89FA-BDBBAB0E8725}" srcOrd="11" destOrd="0" parTransId="{937271D0-28A0-440E-B87A-F8F2120A2DBE}" sibTransId="{94BD3E8B-EFDA-4E7E-873B-382863C4C1B5}"/>
    <dgm:cxn modelId="{94950601-3D15-F840-BD4C-86235ED69223}" type="presOf" srcId="{3D65B41E-C797-2246-9B88-3A579158E191}" destId="{0EF5D806-013C-B04D-B19C-57148FA86477}" srcOrd="0" destOrd="0" presId="urn:microsoft.com/office/officeart/2016/7/layout/RepeatingBendingProcessNew"/>
    <dgm:cxn modelId="{B66D2105-52B2-4840-B4B8-0D6F521C4F2C}" type="presOf" srcId="{D2C43BD5-A7AB-4F5D-A962-E8F315015D63}" destId="{3679FAB4-4C1E-0A40-9171-DED5BBFB4992}" srcOrd="1" destOrd="0" presId="urn:microsoft.com/office/officeart/2016/7/layout/RepeatingBendingProcessNew"/>
    <dgm:cxn modelId="{6B91A408-87AE-CB48-9DAE-A56B80C5AC0E}" type="presOf" srcId="{3CA1BF4D-7C95-470A-8F3B-13B543BE25E9}" destId="{1C5D475B-4944-714D-8FEB-8973A13E204B}" srcOrd="1" destOrd="0" presId="urn:microsoft.com/office/officeart/2016/7/layout/RepeatingBendingProcessNew"/>
    <dgm:cxn modelId="{E677E514-9955-494A-A311-16F44402409F}" type="presOf" srcId="{282B2392-F1E4-4A69-B956-EF4CCF6C8A17}" destId="{65FC0500-596B-A842-BBB3-359FD9EE0D1D}" srcOrd="0" destOrd="0" presId="urn:microsoft.com/office/officeart/2016/7/layout/RepeatingBendingProcessNew"/>
    <dgm:cxn modelId="{1601221D-FB1A-4F25-B825-99518D9FB25D}" srcId="{AA1E5FF2-3A52-4E51-888B-53581740F1F9}" destId="{027629C6-58C5-41F5-857E-80AE31818EEA}" srcOrd="7" destOrd="0" parTransId="{D11BC5C2-2A33-4F49-B98A-ABA3A0CF6343}" sibTransId="{FDFD66B9-04D6-4528-AC3F-0EFEB2718B0B}"/>
    <dgm:cxn modelId="{A97E9230-F90E-AD41-9F93-C9C573A4B057}" type="presOf" srcId="{D2C43BD5-A7AB-4F5D-A962-E8F315015D63}" destId="{34B87D4F-8B59-F348-9DBA-CA1B44E3EF87}" srcOrd="0" destOrd="0" presId="urn:microsoft.com/office/officeart/2016/7/layout/RepeatingBendingProcessNew"/>
    <dgm:cxn modelId="{39213535-5488-7342-AC37-264D01D287AF}" type="presOf" srcId="{56300BD4-F024-4167-B479-9397C5E8BE77}" destId="{91B3392D-6679-734E-8C1D-9AC07D7D1364}" srcOrd="0" destOrd="0" presId="urn:microsoft.com/office/officeart/2016/7/layout/RepeatingBendingProcessNew"/>
    <dgm:cxn modelId="{CD8E1739-809F-4189-9044-EEDDD07AC5D6}" srcId="{AA1E5FF2-3A52-4E51-888B-53581740F1F9}" destId="{A60E7251-8670-4E04-9AE3-B9DCF80CC21C}" srcOrd="9" destOrd="0" parTransId="{D979FB10-BB7F-43B7-8A09-D4790F506B99}" sibTransId="{282B2392-F1E4-4A69-B956-EF4CCF6C8A17}"/>
    <dgm:cxn modelId="{971B9E40-4B14-4D11-B2CB-142A45BFC630}" srcId="{AA1E5FF2-3A52-4E51-888B-53581740F1F9}" destId="{BA9C685D-BAC1-457E-8A4A-C7A251EFBD13}" srcOrd="1" destOrd="0" parTransId="{9B42C666-A4D0-462B-B3FD-E1D747A8E5F6}" sibTransId="{6B424FDB-68B6-4389-9B4E-653E338F66C8}"/>
    <dgm:cxn modelId="{48D74842-D20D-ED43-89D1-B91DB34571F1}" type="presOf" srcId="{D06EFABD-8E37-42B8-A33D-6382A8596220}" destId="{7CB60FB7-84AD-FA46-A346-A7A1BC722788}" srcOrd="1" destOrd="0" presId="urn:microsoft.com/office/officeart/2016/7/layout/RepeatingBendingProcessNew"/>
    <dgm:cxn modelId="{9714CE46-28C9-F642-9C62-D333ED9B198C}" type="presOf" srcId="{BA9C685D-BAC1-457E-8A4A-C7A251EFBD13}" destId="{A7A50726-A3DA-B241-B0C7-6394A05E3B50}" srcOrd="0" destOrd="0" presId="urn:microsoft.com/office/officeart/2016/7/layout/RepeatingBendingProcessNew"/>
    <dgm:cxn modelId="{0B85A954-3EE3-D848-AA4E-4A8CF6A5E2A0}" type="presOf" srcId="{00970996-C5DD-4D9E-BEA2-2327999BC03C}" destId="{99B512D3-F1D1-9941-9735-FA97B1BDB184}" srcOrd="0" destOrd="0" presId="urn:microsoft.com/office/officeart/2016/7/layout/RepeatingBendingProcessNew"/>
    <dgm:cxn modelId="{4ACB8C63-1D0A-4EA0-9207-D28ED62D64CE}" srcId="{AA1E5FF2-3A52-4E51-888B-53581740F1F9}" destId="{3AD810E3-0E27-4855-B078-024C9308CE75}" srcOrd="3" destOrd="0" parTransId="{0ECB871A-527C-40F9-AB9B-7ED89CBB6B6D}" sibTransId="{D06EFABD-8E37-42B8-A33D-6382A8596220}"/>
    <dgm:cxn modelId="{FB2BA269-0701-F94E-A7CD-184A71045C36}" type="presOf" srcId="{17BEC5E7-CD07-0548-AC78-2454A311310F}" destId="{24ADB400-8929-AB43-90D4-985D95D61B28}" srcOrd="0" destOrd="0" presId="urn:microsoft.com/office/officeart/2016/7/layout/RepeatingBendingProcessNew"/>
    <dgm:cxn modelId="{3FA42F6A-0E49-C244-BD34-3C5923BF2A1D}" type="presOf" srcId="{AA1E5FF2-3A52-4E51-888B-53581740F1F9}" destId="{B93D9D5C-3F23-7148-BC73-CB2C2FB755EB}" srcOrd="0" destOrd="0" presId="urn:microsoft.com/office/officeart/2016/7/layout/RepeatingBendingProcessNew"/>
    <dgm:cxn modelId="{B6121E6C-341B-4447-8F69-DB510CEDF4BE}" type="presOf" srcId="{D06EFABD-8E37-42B8-A33D-6382A8596220}" destId="{B0B73D63-A8D9-0446-8E43-74962F670645}" srcOrd="0" destOrd="0" presId="urn:microsoft.com/office/officeart/2016/7/layout/RepeatingBendingProcessNew"/>
    <dgm:cxn modelId="{44FB606C-68E6-6843-90B1-5451F134DD80}" srcId="{AA1E5FF2-3A52-4E51-888B-53581740F1F9}" destId="{3D65B41E-C797-2246-9B88-3A579158E191}" srcOrd="10" destOrd="0" parTransId="{F05B1A2C-2F73-454E-8906-082FBA0A59AD}" sibTransId="{17BEC5E7-CD07-0548-AC78-2454A311310F}"/>
    <dgm:cxn modelId="{26761970-5A32-1747-8B27-7EB807BC5AD9}" type="presOf" srcId="{6B424FDB-68B6-4389-9B4E-653E338F66C8}" destId="{5F05801E-E799-7944-9CEF-A75E05D5B1EC}" srcOrd="1" destOrd="0" presId="urn:microsoft.com/office/officeart/2016/7/layout/RepeatingBendingProcessNew"/>
    <dgm:cxn modelId="{0F72E970-E2D5-4C53-AFD8-F12A7DD8175F}" srcId="{AA1E5FF2-3A52-4E51-888B-53581740F1F9}" destId="{56300BD4-F024-4167-B479-9397C5E8BE77}" srcOrd="5" destOrd="0" parTransId="{B66C4AA5-1402-4CA6-942B-A05111363A55}" sibTransId="{3CA1BF4D-7C95-470A-8F3B-13B543BE25E9}"/>
    <dgm:cxn modelId="{33817878-3752-9046-BA6D-B393BACCFD0F}" type="presOf" srcId="{9BA99BD8-EFA5-431E-845E-2525EDB0EA0B}" destId="{70E4818E-E16F-324E-A72A-D5BA19A5546A}" srcOrd="1" destOrd="0" presId="urn:microsoft.com/office/officeart/2016/7/layout/RepeatingBendingProcessNew"/>
    <dgm:cxn modelId="{20A69581-487A-D245-A80F-3B6D6A4F7DAE}" type="presOf" srcId="{B221404E-2F72-40A2-A117-1522CA209D0B}" destId="{7EF41581-34A3-CE4C-9A0E-D44AF4E0487B}" srcOrd="0" destOrd="0" presId="urn:microsoft.com/office/officeart/2016/7/layout/RepeatingBendingProcessNew"/>
    <dgm:cxn modelId="{35323182-828C-F342-948C-F8CE3D6742D6}" type="presOf" srcId="{73D244E2-9E2A-4732-93BD-0E3706218529}" destId="{44A8A045-198C-5D4B-82FA-DF73B873747C}" srcOrd="1" destOrd="0" presId="urn:microsoft.com/office/officeart/2016/7/layout/RepeatingBendingProcessNew"/>
    <dgm:cxn modelId="{A83B2388-9E57-D741-9809-14CDB69D1A48}" type="presOf" srcId="{73D244E2-9E2A-4732-93BD-0E3706218529}" destId="{F30AF3AD-EFA0-6642-A565-B56DF5EAFB6B}" srcOrd="0" destOrd="0" presId="urn:microsoft.com/office/officeart/2016/7/layout/RepeatingBendingProcessNew"/>
    <dgm:cxn modelId="{D851DD89-8B48-5747-94D6-996E6A48EBDE}" type="presOf" srcId="{A60E7251-8670-4E04-9AE3-B9DCF80CC21C}" destId="{6218CF6C-A266-8F48-A4F0-899EFD6322F8}" srcOrd="0" destOrd="0" presId="urn:microsoft.com/office/officeart/2016/7/layout/RepeatingBendingProcessNew"/>
    <dgm:cxn modelId="{3482F68B-E95A-41D0-99D4-AADE2AEC26B1}" srcId="{AA1E5FF2-3A52-4E51-888B-53581740F1F9}" destId="{7500C307-D4C8-4BA1-BC08-31C12AF73EC5}" srcOrd="4" destOrd="0" parTransId="{0F11839B-0864-47EB-B0DD-18109C066B4A}" sibTransId="{B221404E-2F72-40A2-A117-1522CA209D0B}"/>
    <dgm:cxn modelId="{D31BC18F-0BD3-E442-A881-3954A3C2FAF4}" type="presOf" srcId="{CCA880E0-1C6A-4939-A44E-C90DD3718512}" destId="{5C8C5BC0-2548-2C4B-9688-74F92ADB6570}" srcOrd="0" destOrd="0" presId="urn:microsoft.com/office/officeart/2016/7/layout/RepeatingBendingProcessNew"/>
    <dgm:cxn modelId="{9ECE1D91-595E-0E4C-8D07-4C340D4A328F}" type="presOf" srcId="{549C326E-AC98-4B84-8D4D-A6A2A5280822}" destId="{561F967B-7D51-774A-BBD6-83EA1842E430}" srcOrd="0" destOrd="0" presId="urn:microsoft.com/office/officeart/2016/7/layout/RepeatingBendingProcessNew"/>
    <dgm:cxn modelId="{C22B4692-9923-B140-AC9B-DA2D47CC62B3}" type="presOf" srcId="{7712BE71-F57B-40E4-9208-0B0669110B71}" destId="{76E09A56-6696-204F-9923-184258B54757}" srcOrd="0" destOrd="0" presId="urn:microsoft.com/office/officeart/2016/7/layout/RepeatingBendingProcessNew"/>
    <dgm:cxn modelId="{49EC7A96-D1E7-D045-98D2-C2F17FDF4118}" type="presOf" srcId="{282B2392-F1E4-4A69-B956-EF4CCF6C8A17}" destId="{9C98CD49-40E4-FD48-8D76-E8561AAB3254}" srcOrd="1" destOrd="0" presId="urn:microsoft.com/office/officeart/2016/7/layout/RepeatingBendingProcessNew"/>
    <dgm:cxn modelId="{BBC6279C-2D49-487B-BBEA-ECBA83B87F4D}" srcId="{AA1E5FF2-3A52-4E51-888B-53581740F1F9}" destId="{CCA880E0-1C6A-4939-A44E-C90DD3718512}" srcOrd="6" destOrd="0" parTransId="{201DF0C3-1680-44AA-BEC8-E17A4F803FF9}" sibTransId="{73D244E2-9E2A-4732-93BD-0E3706218529}"/>
    <dgm:cxn modelId="{9251DD9F-09DC-4447-BF80-F1520415909A}" type="presOf" srcId="{6B424FDB-68B6-4389-9B4E-653E338F66C8}" destId="{0C626E42-A32A-904A-B617-8DF99D006BB1}" srcOrd="0" destOrd="0" presId="urn:microsoft.com/office/officeart/2016/7/layout/RepeatingBendingProcessNew"/>
    <dgm:cxn modelId="{B2E3B5A1-2BAD-9141-B884-9751F1FF9E3D}" type="presOf" srcId="{027629C6-58C5-41F5-857E-80AE31818EEA}" destId="{F8701A0F-5895-DD45-9A27-141972FAF687}" srcOrd="0" destOrd="0" presId="urn:microsoft.com/office/officeart/2016/7/layout/RepeatingBendingProcessNew"/>
    <dgm:cxn modelId="{BF3381AC-5300-074F-A75A-A1EA507ABF7E}" type="presOf" srcId="{3AD810E3-0E27-4855-B078-024C9308CE75}" destId="{23BC5EF5-7D35-C941-9CE4-47CA5B34E0A7}" srcOrd="0" destOrd="0" presId="urn:microsoft.com/office/officeart/2016/7/layout/RepeatingBendingProcessNew"/>
    <dgm:cxn modelId="{CB32B5AD-7398-5F4B-AB1B-18F65C1A47FC}" type="presOf" srcId="{7500C307-D4C8-4BA1-BC08-31C12AF73EC5}" destId="{2E5E5179-795B-1B46-AB3D-3EEFBB97EA26}" srcOrd="0" destOrd="0" presId="urn:microsoft.com/office/officeart/2016/7/layout/RepeatingBendingProcessNew"/>
    <dgm:cxn modelId="{015B71B0-0539-410C-B36E-01B90E34A40E}" srcId="{AA1E5FF2-3A52-4E51-888B-53581740F1F9}" destId="{549C326E-AC98-4B84-8D4D-A6A2A5280822}" srcOrd="8" destOrd="0" parTransId="{D6BFC0B3-CB96-4DEC-95F8-E48A66FE4A76}" sibTransId="{9BA99BD8-EFA5-431E-845E-2525EDB0EA0B}"/>
    <dgm:cxn modelId="{F04691B0-0EFA-F344-A4E8-0C42FED81E1D}" type="presOf" srcId="{3CA1BF4D-7C95-470A-8F3B-13B543BE25E9}" destId="{2CAB2064-B1AA-824D-8A05-FC34B523BD71}" srcOrd="0" destOrd="0" presId="urn:microsoft.com/office/officeart/2016/7/layout/RepeatingBendingProcessNew"/>
    <dgm:cxn modelId="{B765C9B6-2FF1-7343-B9D4-2BFCF9AB6FE3}" type="presOf" srcId="{FDFD66B9-04D6-4528-AC3F-0EFEB2718B0B}" destId="{C891815E-E26E-5D4C-B08C-070AB5B30575}" srcOrd="1" destOrd="0" presId="urn:microsoft.com/office/officeart/2016/7/layout/RepeatingBendingProcessNew"/>
    <dgm:cxn modelId="{C9123FB8-41CB-4CBB-8780-99E8D03957F2}" srcId="{AA1E5FF2-3A52-4E51-888B-53581740F1F9}" destId="{7712BE71-F57B-40E4-9208-0B0669110B71}" srcOrd="0" destOrd="0" parTransId="{964A29C3-937A-4756-8955-1897F7486A47}" sibTransId="{D2C43BD5-A7AB-4F5D-A962-E8F315015D63}"/>
    <dgm:cxn modelId="{225EFCCA-DB04-8B42-8463-3E74085F7C26}" type="presOf" srcId="{9BA99BD8-EFA5-431E-845E-2525EDB0EA0B}" destId="{477EA8B7-D6A2-C340-B2AF-EAC4B21D72C4}" srcOrd="0" destOrd="0" presId="urn:microsoft.com/office/officeart/2016/7/layout/RepeatingBendingProcessNew"/>
    <dgm:cxn modelId="{7AE41FDC-AE93-6D46-BABD-4C512BE006AF}" type="presOf" srcId="{17BEC5E7-CD07-0548-AC78-2454A311310F}" destId="{6731C1AB-2E01-7643-AF53-1D2F202E927A}" srcOrd="1" destOrd="0" presId="urn:microsoft.com/office/officeart/2016/7/layout/RepeatingBendingProcessNew"/>
    <dgm:cxn modelId="{A0A0F6DC-F6DE-1742-B2E4-DF0DFF297A9A}" type="presOf" srcId="{D90AEE88-D152-4638-89FA-BDBBAB0E8725}" destId="{957614BF-F26A-C347-B758-E7D1F6BEAB89}" srcOrd="0" destOrd="0" presId="urn:microsoft.com/office/officeart/2016/7/layout/RepeatingBendingProcessNew"/>
    <dgm:cxn modelId="{07BCE2E0-8185-410C-9EB9-BCCF344C7178}" srcId="{AA1E5FF2-3A52-4E51-888B-53581740F1F9}" destId="{00970996-C5DD-4D9E-BEA2-2327999BC03C}" srcOrd="2" destOrd="0" parTransId="{47E304AB-1EE3-4FD2-B03D-66592C94B6DD}" sibTransId="{879908C7-933F-4B9F-8152-E6CE83994096}"/>
    <dgm:cxn modelId="{93419AF6-C1B1-6B4A-9529-EF0DAAE478EF}" type="presOf" srcId="{879908C7-933F-4B9F-8152-E6CE83994096}" destId="{0D38598D-FA10-EC42-9F5F-0417B8E64C70}" srcOrd="1" destOrd="0" presId="urn:microsoft.com/office/officeart/2016/7/layout/RepeatingBendingProcessNew"/>
    <dgm:cxn modelId="{A357CBF9-03DA-084B-ACB6-AAB9B7FC1C1F}" type="presOf" srcId="{879908C7-933F-4B9F-8152-E6CE83994096}" destId="{60C68EA3-10AD-4A4E-BC6B-C44AEE99CE43}" srcOrd="0" destOrd="0" presId="urn:microsoft.com/office/officeart/2016/7/layout/RepeatingBendingProcessNew"/>
    <dgm:cxn modelId="{73E783FD-238B-714B-A406-4F34B391BF88}" type="presOf" srcId="{B221404E-2F72-40A2-A117-1522CA209D0B}" destId="{9EF7E42E-04AE-5C4A-80A3-C0AB9D7A24FC}" srcOrd="1" destOrd="0" presId="urn:microsoft.com/office/officeart/2016/7/layout/RepeatingBendingProcessNew"/>
    <dgm:cxn modelId="{C079F1FD-60A8-8044-8636-144EE2225DAF}" type="presOf" srcId="{FDFD66B9-04D6-4528-AC3F-0EFEB2718B0B}" destId="{4BB2F005-6737-4D4E-A277-6769CD2E9D57}" srcOrd="0" destOrd="0" presId="urn:microsoft.com/office/officeart/2016/7/layout/RepeatingBendingProcessNew"/>
    <dgm:cxn modelId="{CFE88D26-7799-F441-9530-B202304376CC}" type="presParOf" srcId="{B93D9D5C-3F23-7148-BC73-CB2C2FB755EB}" destId="{76E09A56-6696-204F-9923-184258B54757}" srcOrd="0" destOrd="0" presId="urn:microsoft.com/office/officeart/2016/7/layout/RepeatingBendingProcessNew"/>
    <dgm:cxn modelId="{FCB98CD7-7F05-9043-B501-0BF66F94F51A}" type="presParOf" srcId="{B93D9D5C-3F23-7148-BC73-CB2C2FB755EB}" destId="{34B87D4F-8B59-F348-9DBA-CA1B44E3EF87}" srcOrd="1" destOrd="0" presId="urn:microsoft.com/office/officeart/2016/7/layout/RepeatingBendingProcessNew"/>
    <dgm:cxn modelId="{89A32591-5F18-3F4B-AF84-01D4FB203A94}" type="presParOf" srcId="{34B87D4F-8B59-F348-9DBA-CA1B44E3EF87}" destId="{3679FAB4-4C1E-0A40-9171-DED5BBFB4992}" srcOrd="0" destOrd="0" presId="urn:microsoft.com/office/officeart/2016/7/layout/RepeatingBendingProcessNew"/>
    <dgm:cxn modelId="{F2A59BF6-8F79-EF4D-9C44-A2B014BAF0EF}" type="presParOf" srcId="{B93D9D5C-3F23-7148-BC73-CB2C2FB755EB}" destId="{A7A50726-A3DA-B241-B0C7-6394A05E3B50}" srcOrd="2" destOrd="0" presId="urn:microsoft.com/office/officeart/2016/7/layout/RepeatingBendingProcessNew"/>
    <dgm:cxn modelId="{8B0CFF0B-4F73-0A49-8A27-FA86EB1A165F}" type="presParOf" srcId="{B93D9D5C-3F23-7148-BC73-CB2C2FB755EB}" destId="{0C626E42-A32A-904A-B617-8DF99D006BB1}" srcOrd="3" destOrd="0" presId="urn:microsoft.com/office/officeart/2016/7/layout/RepeatingBendingProcessNew"/>
    <dgm:cxn modelId="{C5298DBF-2539-F34A-AC6D-826B16F00F83}" type="presParOf" srcId="{0C626E42-A32A-904A-B617-8DF99D006BB1}" destId="{5F05801E-E799-7944-9CEF-A75E05D5B1EC}" srcOrd="0" destOrd="0" presId="urn:microsoft.com/office/officeart/2016/7/layout/RepeatingBendingProcessNew"/>
    <dgm:cxn modelId="{424DEFB3-B0F1-7D4B-8367-65CA8B3154D2}" type="presParOf" srcId="{B93D9D5C-3F23-7148-BC73-CB2C2FB755EB}" destId="{99B512D3-F1D1-9941-9735-FA97B1BDB184}" srcOrd="4" destOrd="0" presId="urn:microsoft.com/office/officeart/2016/7/layout/RepeatingBendingProcessNew"/>
    <dgm:cxn modelId="{75974D6A-90C4-E04C-948A-1D7899E50010}" type="presParOf" srcId="{B93D9D5C-3F23-7148-BC73-CB2C2FB755EB}" destId="{60C68EA3-10AD-4A4E-BC6B-C44AEE99CE43}" srcOrd="5" destOrd="0" presId="urn:microsoft.com/office/officeart/2016/7/layout/RepeatingBendingProcessNew"/>
    <dgm:cxn modelId="{E468852C-7390-A24D-8BAC-53B98675472F}" type="presParOf" srcId="{60C68EA3-10AD-4A4E-BC6B-C44AEE99CE43}" destId="{0D38598D-FA10-EC42-9F5F-0417B8E64C70}" srcOrd="0" destOrd="0" presId="urn:microsoft.com/office/officeart/2016/7/layout/RepeatingBendingProcessNew"/>
    <dgm:cxn modelId="{37CCF8A7-D98E-5B43-AA7C-0D6834234A32}" type="presParOf" srcId="{B93D9D5C-3F23-7148-BC73-CB2C2FB755EB}" destId="{23BC5EF5-7D35-C941-9CE4-47CA5B34E0A7}" srcOrd="6" destOrd="0" presId="urn:microsoft.com/office/officeart/2016/7/layout/RepeatingBendingProcessNew"/>
    <dgm:cxn modelId="{69FDB20E-0390-A945-AEF3-F9E77C0ED1BA}" type="presParOf" srcId="{B93D9D5C-3F23-7148-BC73-CB2C2FB755EB}" destId="{B0B73D63-A8D9-0446-8E43-74962F670645}" srcOrd="7" destOrd="0" presId="urn:microsoft.com/office/officeart/2016/7/layout/RepeatingBendingProcessNew"/>
    <dgm:cxn modelId="{34F9EE71-435F-E64C-AE45-9DAB4CE30EC8}" type="presParOf" srcId="{B0B73D63-A8D9-0446-8E43-74962F670645}" destId="{7CB60FB7-84AD-FA46-A346-A7A1BC722788}" srcOrd="0" destOrd="0" presId="urn:microsoft.com/office/officeart/2016/7/layout/RepeatingBendingProcessNew"/>
    <dgm:cxn modelId="{5D57E1FB-F3B0-4B4F-8F3B-D1BAFBB0B61E}" type="presParOf" srcId="{B93D9D5C-3F23-7148-BC73-CB2C2FB755EB}" destId="{2E5E5179-795B-1B46-AB3D-3EEFBB97EA26}" srcOrd="8" destOrd="0" presId="urn:microsoft.com/office/officeart/2016/7/layout/RepeatingBendingProcessNew"/>
    <dgm:cxn modelId="{7FF44C97-3C44-834A-9178-4FF9BE2CE787}" type="presParOf" srcId="{B93D9D5C-3F23-7148-BC73-CB2C2FB755EB}" destId="{7EF41581-34A3-CE4C-9A0E-D44AF4E0487B}" srcOrd="9" destOrd="0" presId="urn:microsoft.com/office/officeart/2016/7/layout/RepeatingBendingProcessNew"/>
    <dgm:cxn modelId="{EC69301B-F7FC-D347-AA5A-FB5691DB4B29}" type="presParOf" srcId="{7EF41581-34A3-CE4C-9A0E-D44AF4E0487B}" destId="{9EF7E42E-04AE-5C4A-80A3-C0AB9D7A24FC}" srcOrd="0" destOrd="0" presId="urn:microsoft.com/office/officeart/2016/7/layout/RepeatingBendingProcessNew"/>
    <dgm:cxn modelId="{3B29427B-1BA5-3D4C-A239-A20A9BC7B0E8}" type="presParOf" srcId="{B93D9D5C-3F23-7148-BC73-CB2C2FB755EB}" destId="{91B3392D-6679-734E-8C1D-9AC07D7D1364}" srcOrd="10" destOrd="0" presId="urn:microsoft.com/office/officeart/2016/7/layout/RepeatingBendingProcessNew"/>
    <dgm:cxn modelId="{3993BADC-A902-914C-B033-4517B557F704}" type="presParOf" srcId="{B93D9D5C-3F23-7148-BC73-CB2C2FB755EB}" destId="{2CAB2064-B1AA-824D-8A05-FC34B523BD71}" srcOrd="11" destOrd="0" presId="urn:microsoft.com/office/officeart/2016/7/layout/RepeatingBendingProcessNew"/>
    <dgm:cxn modelId="{F31D88E3-E600-1541-9BD8-BFB466688257}" type="presParOf" srcId="{2CAB2064-B1AA-824D-8A05-FC34B523BD71}" destId="{1C5D475B-4944-714D-8FEB-8973A13E204B}" srcOrd="0" destOrd="0" presId="urn:microsoft.com/office/officeart/2016/7/layout/RepeatingBendingProcessNew"/>
    <dgm:cxn modelId="{778F03E5-4199-EE45-A5E3-A0938645C4D0}" type="presParOf" srcId="{B93D9D5C-3F23-7148-BC73-CB2C2FB755EB}" destId="{5C8C5BC0-2548-2C4B-9688-74F92ADB6570}" srcOrd="12" destOrd="0" presId="urn:microsoft.com/office/officeart/2016/7/layout/RepeatingBendingProcessNew"/>
    <dgm:cxn modelId="{7F4A0ECF-91D3-B443-8432-7691BE4EA3DE}" type="presParOf" srcId="{B93D9D5C-3F23-7148-BC73-CB2C2FB755EB}" destId="{F30AF3AD-EFA0-6642-A565-B56DF5EAFB6B}" srcOrd="13" destOrd="0" presId="urn:microsoft.com/office/officeart/2016/7/layout/RepeatingBendingProcessNew"/>
    <dgm:cxn modelId="{B323C105-A3B4-8547-8FBE-ED996FDF750A}" type="presParOf" srcId="{F30AF3AD-EFA0-6642-A565-B56DF5EAFB6B}" destId="{44A8A045-198C-5D4B-82FA-DF73B873747C}" srcOrd="0" destOrd="0" presId="urn:microsoft.com/office/officeart/2016/7/layout/RepeatingBendingProcessNew"/>
    <dgm:cxn modelId="{AD00837C-9F7C-B64C-B08F-B95B1153D39C}" type="presParOf" srcId="{B93D9D5C-3F23-7148-BC73-CB2C2FB755EB}" destId="{F8701A0F-5895-DD45-9A27-141972FAF687}" srcOrd="14" destOrd="0" presId="urn:microsoft.com/office/officeart/2016/7/layout/RepeatingBendingProcessNew"/>
    <dgm:cxn modelId="{E8B2292E-38D6-6E49-9098-C6B891A446D4}" type="presParOf" srcId="{B93D9D5C-3F23-7148-BC73-CB2C2FB755EB}" destId="{4BB2F005-6737-4D4E-A277-6769CD2E9D57}" srcOrd="15" destOrd="0" presId="urn:microsoft.com/office/officeart/2016/7/layout/RepeatingBendingProcessNew"/>
    <dgm:cxn modelId="{4CEBFD63-0FAC-2249-8DA2-B894E161E664}" type="presParOf" srcId="{4BB2F005-6737-4D4E-A277-6769CD2E9D57}" destId="{C891815E-E26E-5D4C-B08C-070AB5B30575}" srcOrd="0" destOrd="0" presId="urn:microsoft.com/office/officeart/2016/7/layout/RepeatingBendingProcessNew"/>
    <dgm:cxn modelId="{A86D1B21-1EA2-2B4D-BF6A-E3AE90BA9CCF}" type="presParOf" srcId="{B93D9D5C-3F23-7148-BC73-CB2C2FB755EB}" destId="{561F967B-7D51-774A-BBD6-83EA1842E430}" srcOrd="16" destOrd="0" presId="urn:microsoft.com/office/officeart/2016/7/layout/RepeatingBendingProcessNew"/>
    <dgm:cxn modelId="{42411468-E956-714A-A905-08F1F1B7001C}" type="presParOf" srcId="{B93D9D5C-3F23-7148-BC73-CB2C2FB755EB}" destId="{477EA8B7-D6A2-C340-B2AF-EAC4B21D72C4}" srcOrd="17" destOrd="0" presId="urn:microsoft.com/office/officeart/2016/7/layout/RepeatingBendingProcessNew"/>
    <dgm:cxn modelId="{5775113A-2360-4648-BEC7-75B43E4E9349}" type="presParOf" srcId="{477EA8B7-D6A2-C340-B2AF-EAC4B21D72C4}" destId="{70E4818E-E16F-324E-A72A-D5BA19A5546A}" srcOrd="0" destOrd="0" presId="urn:microsoft.com/office/officeart/2016/7/layout/RepeatingBendingProcessNew"/>
    <dgm:cxn modelId="{96D871B0-2AA2-0F4B-A129-EBC30AEEBEE2}" type="presParOf" srcId="{B93D9D5C-3F23-7148-BC73-CB2C2FB755EB}" destId="{6218CF6C-A266-8F48-A4F0-899EFD6322F8}" srcOrd="18" destOrd="0" presId="urn:microsoft.com/office/officeart/2016/7/layout/RepeatingBendingProcessNew"/>
    <dgm:cxn modelId="{0C84C304-3182-5343-A5AC-02DDA0BB3617}" type="presParOf" srcId="{B93D9D5C-3F23-7148-BC73-CB2C2FB755EB}" destId="{65FC0500-596B-A842-BBB3-359FD9EE0D1D}" srcOrd="19" destOrd="0" presId="urn:microsoft.com/office/officeart/2016/7/layout/RepeatingBendingProcessNew"/>
    <dgm:cxn modelId="{ECF304F2-DF0D-2146-AE93-3788D6876F64}" type="presParOf" srcId="{65FC0500-596B-A842-BBB3-359FD9EE0D1D}" destId="{9C98CD49-40E4-FD48-8D76-E8561AAB3254}" srcOrd="0" destOrd="0" presId="urn:microsoft.com/office/officeart/2016/7/layout/RepeatingBendingProcessNew"/>
    <dgm:cxn modelId="{9A68FA68-5EED-214C-8DE9-0DCD773535E8}" type="presParOf" srcId="{B93D9D5C-3F23-7148-BC73-CB2C2FB755EB}" destId="{0EF5D806-013C-B04D-B19C-57148FA86477}" srcOrd="20" destOrd="0" presId="urn:microsoft.com/office/officeart/2016/7/layout/RepeatingBendingProcessNew"/>
    <dgm:cxn modelId="{1D877E4D-B98B-6249-998E-D797CF2BC3BD}" type="presParOf" srcId="{B93D9D5C-3F23-7148-BC73-CB2C2FB755EB}" destId="{24ADB400-8929-AB43-90D4-985D95D61B28}" srcOrd="21" destOrd="0" presId="urn:microsoft.com/office/officeart/2016/7/layout/RepeatingBendingProcessNew"/>
    <dgm:cxn modelId="{649B1C0D-F329-1947-8B4D-A13C9757E352}" type="presParOf" srcId="{24ADB400-8929-AB43-90D4-985D95D61B28}" destId="{6731C1AB-2E01-7643-AF53-1D2F202E927A}" srcOrd="0" destOrd="0" presId="urn:microsoft.com/office/officeart/2016/7/layout/RepeatingBendingProcessNew"/>
    <dgm:cxn modelId="{B486D46A-7520-7F43-BDFB-1435955830EA}" type="presParOf" srcId="{B93D9D5C-3F23-7148-BC73-CB2C2FB755EB}" destId="{957614BF-F26A-C347-B758-E7D1F6BEAB89}" srcOrd="22"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FF2DBE-4FED-4EB4-93C1-1255632CEA3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77FDF52-31E4-4325-82B2-FCA3E4433015}">
      <dgm:prSet/>
      <dgm:spPr/>
      <dgm:t>
        <a:bodyPr/>
        <a:lstStyle/>
        <a:p>
          <a:r>
            <a:rPr lang="en-US"/>
            <a:t>Recommended Length: Max 10 Slides | Presentation Time: 5 Minutes Strictly</a:t>
          </a:r>
        </a:p>
      </dgm:t>
    </dgm:pt>
    <dgm:pt modelId="{B699E17B-1F99-4C33-A0D0-3E5F6FD15984}" type="parTrans" cxnId="{C609F19F-864D-4D80-A487-4E345B7E423F}">
      <dgm:prSet/>
      <dgm:spPr/>
      <dgm:t>
        <a:bodyPr/>
        <a:lstStyle/>
        <a:p>
          <a:endParaRPr lang="en-US"/>
        </a:p>
      </dgm:t>
    </dgm:pt>
    <dgm:pt modelId="{444F931A-E86C-4750-99E0-812E9016D2A8}" type="sibTrans" cxnId="{C609F19F-864D-4D80-A487-4E345B7E423F}">
      <dgm:prSet/>
      <dgm:spPr/>
      <dgm:t>
        <a:bodyPr/>
        <a:lstStyle/>
        <a:p>
          <a:endParaRPr lang="en-US"/>
        </a:p>
      </dgm:t>
    </dgm:pt>
    <dgm:pt modelId="{849599FA-8D4B-404C-9C9F-74E685913D5E}">
      <dgm:prSet/>
      <dgm:spPr/>
      <dgm:t>
        <a:bodyPr/>
        <a:lstStyle/>
        <a:p>
          <a:r>
            <a:rPr lang="en-US"/>
            <a:t>To ensure your pitch balances technical brilliance with business viability, please structure your deck using the following framework.</a:t>
          </a:r>
        </a:p>
      </dgm:t>
    </dgm:pt>
    <dgm:pt modelId="{7758613D-2C5E-4B20-9D9D-E63B726ABFDF}" type="parTrans" cxnId="{DC25B339-CCD7-467D-83C2-FFCF4E387A40}">
      <dgm:prSet/>
      <dgm:spPr/>
      <dgm:t>
        <a:bodyPr/>
        <a:lstStyle/>
        <a:p>
          <a:endParaRPr lang="en-US"/>
        </a:p>
      </dgm:t>
    </dgm:pt>
    <dgm:pt modelId="{AE0AD7B0-255D-42FC-A410-8DF986577114}" type="sibTrans" cxnId="{DC25B339-CCD7-467D-83C2-FFCF4E387A40}">
      <dgm:prSet/>
      <dgm:spPr/>
      <dgm:t>
        <a:bodyPr/>
        <a:lstStyle/>
        <a:p>
          <a:endParaRPr lang="en-US"/>
        </a:p>
      </dgm:t>
    </dgm:pt>
    <dgm:pt modelId="{2C206591-7A55-4DCB-9BBB-CE181FC12897}">
      <dgm:prSet/>
      <dgm:spPr/>
      <dgm:t>
        <a:bodyPr/>
        <a:lstStyle/>
        <a:p>
          <a:r>
            <a:rPr lang="en-US"/>
            <a:t>Remember, your audience includes investors who care about the business model just as much as the science!</a:t>
          </a:r>
        </a:p>
      </dgm:t>
    </dgm:pt>
    <dgm:pt modelId="{D7342601-D3AC-427F-BAA0-4D12B1A0F2F2}" type="parTrans" cxnId="{9182FC43-D2DA-424A-AA3E-F2A7CB7AC852}">
      <dgm:prSet/>
      <dgm:spPr/>
      <dgm:t>
        <a:bodyPr/>
        <a:lstStyle/>
        <a:p>
          <a:endParaRPr lang="en-US"/>
        </a:p>
      </dgm:t>
    </dgm:pt>
    <dgm:pt modelId="{CB2053F0-6454-4947-A2EE-C05C8FE27FA9}" type="sibTrans" cxnId="{9182FC43-D2DA-424A-AA3E-F2A7CB7AC852}">
      <dgm:prSet/>
      <dgm:spPr/>
      <dgm:t>
        <a:bodyPr/>
        <a:lstStyle/>
        <a:p>
          <a:endParaRPr lang="en-US"/>
        </a:p>
      </dgm:t>
    </dgm:pt>
    <dgm:pt modelId="{9155CDE0-5416-6841-B9FD-F3BD19464E75}" type="pres">
      <dgm:prSet presAssocID="{3EFF2DBE-4FED-4EB4-93C1-1255632CEA37}" presName="linear" presStyleCnt="0">
        <dgm:presLayoutVars>
          <dgm:animLvl val="lvl"/>
          <dgm:resizeHandles val="exact"/>
        </dgm:presLayoutVars>
      </dgm:prSet>
      <dgm:spPr/>
    </dgm:pt>
    <dgm:pt modelId="{8294FA49-2C89-7D47-8347-2951DA088E17}" type="pres">
      <dgm:prSet presAssocID="{077FDF52-31E4-4325-82B2-FCA3E4433015}" presName="parentText" presStyleLbl="node1" presStyleIdx="0" presStyleCnt="3">
        <dgm:presLayoutVars>
          <dgm:chMax val="0"/>
          <dgm:bulletEnabled val="1"/>
        </dgm:presLayoutVars>
      </dgm:prSet>
      <dgm:spPr/>
    </dgm:pt>
    <dgm:pt modelId="{14DE54C2-1044-A04E-8416-47B03BFAF4E2}" type="pres">
      <dgm:prSet presAssocID="{444F931A-E86C-4750-99E0-812E9016D2A8}" presName="spacer" presStyleCnt="0"/>
      <dgm:spPr/>
    </dgm:pt>
    <dgm:pt modelId="{2FB1DC7A-5C7E-3543-9944-1097E9E1ED2E}" type="pres">
      <dgm:prSet presAssocID="{849599FA-8D4B-404C-9C9F-74E685913D5E}" presName="parentText" presStyleLbl="node1" presStyleIdx="1" presStyleCnt="3">
        <dgm:presLayoutVars>
          <dgm:chMax val="0"/>
          <dgm:bulletEnabled val="1"/>
        </dgm:presLayoutVars>
      </dgm:prSet>
      <dgm:spPr/>
    </dgm:pt>
    <dgm:pt modelId="{35C9BF5C-D38B-5849-9057-ED34DCE09736}" type="pres">
      <dgm:prSet presAssocID="{AE0AD7B0-255D-42FC-A410-8DF986577114}" presName="spacer" presStyleCnt="0"/>
      <dgm:spPr/>
    </dgm:pt>
    <dgm:pt modelId="{FD8562CE-3846-124D-92E1-A4CC0831A84B}" type="pres">
      <dgm:prSet presAssocID="{2C206591-7A55-4DCB-9BBB-CE181FC12897}" presName="parentText" presStyleLbl="node1" presStyleIdx="2" presStyleCnt="3">
        <dgm:presLayoutVars>
          <dgm:chMax val="0"/>
          <dgm:bulletEnabled val="1"/>
        </dgm:presLayoutVars>
      </dgm:prSet>
      <dgm:spPr/>
    </dgm:pt>
  </dgm:ptLst>
  <dgm:cxnLst>
    <dgm:cxn modelId="{40079016-7873-1A46-8544-A25F10399C05}" type="presOf" srcId="{2C206591-7A55-4DCB-9BBB-CE181FC12897}" destId="{FD8562CE-3846-124D-92E1-A4CC0831A84B}" srcOrd="0" destOrd="0" presId="urn:microsoft.com/office/officeart/2005/8/layout/vList2"/>
    <dgm:cxn modelId="{C04EB820-74FF-E742-927E-B0CE84119C22}" type="presOf" srcId="{077FDF52-31E4-4325-82B2-FCA3E4433015}" destId="{8294FA49-2C89-7D47-8347-2951DA088E17}" srcOrd="0" destOrd="0" presId="urn:microsoft.com/office/officeart/2005/8/layout/vList2"/>
    <dgm:cxn modelId="{DC25B339-CCD7-467D-83C2-FFCF4E387A40}" srcId="{3EFF2DBE-4FED-4EB4-93C1-1255632CEA37}" destId="{849599FA-8D4B-404C-9C9F-74E685913D5E}" srcOrd="1" destOrd="0" parTransId="{7758613D-2C5E-4B20-9D9D-E63B726ABFDF}" sibTransId="{AE0AD7B0-255D-42FC-A410-8DF986577114}"/>
    <dgm:cxn modelId="{35AA4A43-D632-754F-8EE4-F69F3F1B5157}" type="presOf" srcId="{849599FA-8D4B-404C-9C9F-74E685913D5E}" destId="{2FB1DC7A-5C7E-3543-9944-1097E9E1ED2E}" srcOrd="0" destOrd="0" presId="urn:microsoft.com/office/officeart/2005/8/layout/vList2"/>
    <dgm:cxn modelId="{9182FC43-D2DA-424A-AA3E-F2A7CB7AC852}" srcId="{3EFF2DBE-4FED-4EB4-93C1-1255632CEA37}" destId="{2C206591-7A55-4DCB-9BBB-CE181FC12897}" srcOrd="2" destOrd="0" parTransId="{D7342601-D3AC-427F-BAA0-4D12B1A0F2F2}" sibTransId="{CB2053F0-6454-4947-A2EE-C05C8FE27FA9}"/>
    <dgm:cxn modelId="{9C186675-E29D-E643-847A-4FAEBEF82034}" type="presOf" srcId="{3EFF2DBE-4FED-4EB4-93C1-1255632CEA37}" destId="{9155CDE0-5416-6841-B9FD-F3BD19464E75}" srcOrd="0" destOrd="0" presId="urn:microsoft.com/office/officeart/2005/8/layout/vList2"/>
    <dgm:cxn modelId="{C609F19F-864D-4D80-A487-4E345B7E423F}" srcId="{3EFF2DBE-4FED-4EB4-93C1-1255632CEA37}" destId="{077FDF52-31E4-4325-82B2-FCA3E4433015}" srcOrd="0" destOrd="0" parTransId="{B699E17B-1F99-4C33-A0D0-3E5F6FD15984}" sibTransId="{444F931A-E86C-4750-99E0-812E9016D2A8}"/>
    <dgm:cxn modelId="{A033666D-054F-5A43-8589-ACB1C28961F6}" type="presParOf" srcId="{9155CDE0-5416-6841-B9FD-F3BD19464E75}" destId="{8294FA49-2C89-7D47-8347-2951DA088E17}" srcOrd="0" destOrd="0" presId="urn:microsoft.com/office/officeart/2005/8/layout/vList2"/>
    <dgm:cxn modelId="{9A8AFE19-6E31-5845-ABDD-F6D75004848D}" type="presParOf" srcId="{9155CDE0-5416-6841-B9FD-F3BD19464E75}" destId="{14DE54C2-1044-A04E-8416-47B03BFAF4E2}" srcOrd="1" destOrd="0" presId="urn:microsoft.com/office/officeart/2005/8/layout/vList2"/>
    <dgm:cxn modelId="{9126ECF9-6A33-DE4E-8B14-762E9FE98EC8}" type="presParOf" srcId="{9155CDE0-5416-6841-B9FD-F3BD19464E75}" destId="{2FB1DC7A-5C7E-3543-9944-1097E9E1ED2E}" srcOrd="2" destOrd="0" presId="urn:microsoft.com/office/officeart/2005/8/layout/vList2"/>
    <dgm:cxn modelId="{0669C442-3B6F-0043-8DA4-30A8D3E8983B}" type="presParOf" srcId="{9155CDE0-5416-6841-B9FD-F3BD19464E75}" destId="{35C9BF5C-D38B-5849-9057-ED34DCE09736}" srcOrd="3" destOrd="0" presId="urn:microsoft.com/office/officeart/2005/8/layout/vList2"/>
    <dgm:cxn modelId="{55D64788-8A68-2244-8F5E-F010E3C9162A}" type="presParOf" srcId="{9155CDE0-5416-6841-B9FD-F3BD19464E75}" destId="{FD8562CE-3846-124D-92E1-A4CC0831A84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15CEAD-EF5D-4048-B343-41DD75153260}"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C7AE4D3E-C338-43FA-B098-F3A6C5C9BDCA}">
      <dgm:prSet/>
      <dgm:spPr/>
      <dgm:t>
        <a:bodyPr/>
        <a:lstStyle/>
        <a:p>
          <a:r>
            <a:rPr lang="en-US" dirty="0"/>
            <a:t>What to include: Company/Project name, a clear 1-sentence tagline explaining what you do (the "elevator pitch"), your name, and your track (Ideation vs. Startup).</a:t>
          </a:r>
        </a:p>
      </dgm:t>
    </dgm:pt>
    <dgm:pt modelId="{716EF902-868B-4F3C-8031-EDC77070CAF0}" type="parTrans" cxnId="{25C39335-194D-4A42-AB33-F9F81FE89C50}">
      <dgm:prSet/>
      <dgm:spPr/>
      <dgm:t>
        <a:bodyPr/>
        <a:lstStyle/>
        <a:p>
          <a:endParaRPr lang="en-US"/>
        </a:p>
      </dgm:t>
    </dgm:pt>
    <dgm:pt modelId="{2F183A2C-0E84-4DCE-9C44-3AA422C39A22}" type="sibTrans" cxnId="{25C39335-194D-4A42-AB33-F9F81FE89C50}">
      <dgm:prSet/>
      <dgm:spPr/>
      <dgm:t>
        <a:bodyPr/>
        <a:lstStyle/>
        <a:p>
          <a:endParaRPr lang="en-US"/>
        </a:p>
      </dgm:t>
    </dgm:pt>
    <dgm:pt modelId="{AF151435-4CC7-497A-9323-80E2C2B94DA8}">
      <dgm:prSet/>
      <dgm:spPr/>
      <dgm:t>
        <a:bodyPr/>
        <a:lstStyle/>
        <a:p>
          <a:r>
            <a:rPr lang="en-US"/>
            <a:t>Goal: Grab attention immediately.</a:t>
          </a:r>
        </a:p>
      </dgm:t>
    </dgm:pt>
    <dgm:pt modelId="{383E91E0-8E06-43A3-B469-16A82017AD4D}" type="parTrans" cxnId="{F4123A5B-5788-4598-B93E-210B95CA4B81}">
      <dgm:prSet/>
      <dgm:spPr/>
      <dgm:t>
        <a:bodyPr/>
        <a:lstStyle/>
        <a:p>
          <a:endParaRPr lang="en-US"/>
        </a:p>
      </dgm:t>
    </dgm:pt>
    <dgm:pt modelId="{BC1F72DA-707D-4A9F-B5D3-7197526A9FFA}" type="sibTrans" cxnId="{F4123A5B-5788-4598-B93E-210B95CA4B81}">
      <dgm:prSet/>
      <dgm:spPr/>
      <dgm:t>
        <a:bodyPr/>
        <a:lstStyle/>
        <a:p>
          <a:endParaRPr lang="en-US"/>
        </a:p>
      </dgm:t>
    </dgm:pt>
    <dgm:pt modelId="{F4A4D25C-4881-9F4B-83CD-A014D1FEECA9}" type="pres">
      <dgm:prSet presAssocID="{E715CEAD-EF5D-4048-B343-41DD75153260}" presName="vert0" presStyleCnt="0">
        <dgm:presLayoutVars>
          <dgm:dir/>
          <dgm:animOne val="branch"/>
          <dgm:animLvl val="lvl"/>
        </dgm:presLayoutVars>
      </dgm:prSet>
      <dgm:spPr/>
    </dgm:pt>
    <dgm:pt modelId="{94B4D9D2-FA57-8045-857D-789E63A1F8F4}" type="pres">
      <dgm:prSet presAssocID="{C7AE4D3E-C338-43FA-B098-F3A6C5C9BDCA}" presName="thickLine" presStyleLbl="alignNode1" presStyleIdx="0" presStyleCnt="2"/>
      <dgm:spPr/>
    </dgm:pt>
    <dgm:pt modelId="{B001BED4-A1F0-9C4E-89B1-6A05AAC7D4FA}" type="pres">
      <dgm:prSet presAssocID="{C7AE4D3E-C338-43FA-B098-F3A6C5C9BDCA}" presName="horz1" presStyleCnt="0"/>
      <dgm:spPr/>
    </dgm:pt>
    <dgm:pt modelId="{4BE1EAB0-2623-EF46-AB1A-D71AF69DB75F}" type="pres">
      <dgm:prSet presAssocID="{C7AE4D3E-C338-43FA-B098-F3A6C5C9BDCA}" presName="tx1" presStyleLbl="revTx" presStyleIdx="0" presStyleCnt="2"/>
      <dgm:spPr/>
    </dgm:pt>
    <dgm:pt modelId="{DAAC0FFB-2C55-D14A-94EB-4B3F8C1588E2}" type="pres">
      <dgm:prSet presAssocID="{C7AE4D3E-C338-43FA-B098-F3A6C5C9BDCA}" presName="vert1" presStyleCnt="0"/>
      <dgm:spPr/>
    </dgm:pt>
    <dgm:pt modelId="{57686CEA-C27F-CE42-B0E0-2C7A5E7AD52E}" type="pres">
      <dgm:prSet presAssocID="{AF151435-4CC7-497A-9323-80E2C2B94DA8}" presName="thickLine" presStyleLbl="alignNode1" presStyleIdx="1" presStyleCnt="2"/>
      <dgm:spPr/>
    </dgm:pt>
    <dgm:pt modelId="{7237AB97-42FB-514D-A644-31CC46A064F0}" type="pres">
      <dgm:prSet presAssocID="{AF151435-4CC7-497A-9323-80E2C2B94DA8}" presName="horz1" presStyleCnt="0"/>
      <dgm:spPr/>
    </dgm:pt>
    <dgm:pt modelId="{C3BFB6FB-B836-114A-86EF-4172A66BEFF4}" type="pres">
      <dgm:prSet presAssocID="{AF151435-4CC7-497A-9323-80E2C2B94DA8}" presName="tx1" presStyleLbl="revTx" presStyleIdx="1" presStyleCnt="2"/>
      <dgm:spPr/>
    </dgm:pt>
    <dgm:pt modelId="{00003C1E-3E82-514D-BB31-A143C6108C57}" type="pres">
      <dgm:prSet presAssocID="{AF151435-4CC7-497A-9323-80E2C2B94DA8}" presName="vert1" presStyleCnt="0"/>
      <dgm:spPr/>
    </dgm:pt>
  </dgm:ptLst>
  <dgm:cxnLst>
    <dgm:cxn modelId="{25C39335-194D-4A42-AB33-F9F81FE89C50}" srcId="{E715CEAD-EF5D-4048-B343-41DD75153260}" destId="{C7AE4D3E-C338-43FA-B098-F3A6C5C9BDCA}" srcOrd="0" destOrd="0" parTransId="{716EF902-868B-4F3C-8031-EDC77070CAF0}" sibTransId="{2F183A2C-0E84-4DCE-9C44-3AA422C39A22}"/>
    <dgm:cxn modelId="{753D3440-4395-6649-9517-8345508A1431}" type="presOf" srcId="{C7AE4D3E-C338-43FA-B098-F3A6C5C9BDCA}" destId="{4BE1EAB0-2623-EF46-AB1A-D71AF69DB75F}" srcOrd="0" destOrd="0" presId="urn:microsoft.com/office/officeart/2008/layout/LinedList"/>
    <dgm:cxn modelId="{F4123A5B-5788-4598-B93E-210B95CA4B81}" srcId="{E715CEAD-EF5D-4048-B343-41DD75153260}" destId="{AF151435-4CC7-497A-9323-80E2C2B94DA8}" srcOrd="1" destOrd="0" parTransId="{383E91E0-8E06-43A3-B469-16A82017AD4D}" sibTransId="{BC1F72DA-707D-4A9F-B5D3-7197526A9FFA}"/>
    <dgm:cxn modelId="{9D585E5D-EA27-F14F-A89E-F14294FA2EB0}" type="presOf" srcId="{E715CEAD-EF5D-4048-B343-41DD75153260}" destId="{F4A4D25C-4881-9F4B-83CD-A014D1FEECA9}" srcOrd="0" destOrd="0" presId="urn:microsoft.com/office/officeart/2008/layout/LinedList"/>
    <dgm:cxn modelId="{BE6288A8-543E-2244-9643-CEECB993F530}" type="presOf" srcId="{AF151435-4CC7-497A-9323-80E2C2B94DA8}" destId="{C3BFB6FB-B836-114A-86EF-4172A66BEFF4}" srcOrd="0" destOrd="0" presId="urn:microsoft.com/office/officeart/2008/layout/LinedList"/>
    <dgm:cxn modelId="{329D7055-3E21-DD43-AF47-8413CC30C0AB}" type="presParOf" srcId="{F4A4D25C-4881-9F4B-83CD-A014D1FEECA9}" destId="{94B4D9D2-FA57-8045-857D-789E63A1F8F4}" srcOrd="0" destOrd="0" presId="urn:microsoft.com/office/officeart/2008/layout/LinedList"/>
    <dgm:cxn modelId="{3AEBF348-A08B-9A40-B40B-E9FFC1014537}" type="presParOf" srcId="{F4A4D25C-4881-9F4B-83CD-A014D1FEECA9}" destId="{B001BED4-A1F0-9C4E-89B1-6A05AAC7D4FA}" srcOrd="1" destOrd="0" presId="urn:microsoft.com/office/officeart/2008/layout/LinedList"/>
    <dgm:cxn modelId="{CC025522-378D-DE4A-8E50-BF13946065DC}" type="presParOf" srcId="{B001BED4-A1F0-9C4E-89B1-6A05AAC7D4FA}" destId="{4BE1EAB0-2623-EF46-AB1A-D71AF69DB75F}" srcOrd="0" destOrd="0" presId="urn:microsoft.com/office/officeart/2008/layout/LinedList"/>
    <dgm:cxn modelId="{A73D390B-991E-0B48-97E9-28CA83E2CF44}" type="presParOf" srcId="{B001BED4-A1F0-9C4E-89B1-6A05AAC7D4FA}" destId="{DAAC0FFB-2C55-D14A-94EB-4B3F8C1588E2}" srcOrd="1" destOrd="0" presId="urn:microsoft.com/office/officeart/2008/layout/LinedList"/>
    <dgm:cxn modelId="{7D03BD99-6FC5-4445-A437-728098F99398}" type="presParOf" srcId="{F4A4D25C-4881-9F4B-83CD-A014D1FEECA9}" destId="{57686CEA-C27F-CE42-B0E0-2C7A5E7AD52E}" srcOrd="2" destOrd="0" presId="urn:microsoft.com/office/officeart/2008/layout/LinedList"/>
    <dgm:cxn modelId="{F913D6EC-9258-4D44-9991-B8A317961D05}" type="presParOf" srcId="{F4A4D25C-4881-9F4B-83CD-A014D1FEECA9}" destId="{7237AB97-42FB-514D-A644-31CC46A064F0}" srcOrd="3" destOrd="0" presId="urn:microsoft.com/office/officeart/2008/layout/LinedList"/>
    <dgm:cxn modelId="{2D5804BA-60E3-A843-A826-EDA94EC03576}" type="presParOf" srcId="{7237AB97-42FB-514D-A644-31CC46A064F0}" destId="{C3BFB6FB-B836-114A-86EF-4172A66BEFF4}" srcOrd="0" destOrd="0" presId="urn:microsoft.com/office/officeart/2008/layout/LinedList"/>
    <dgm:cxn modelId="{F019CCC3-569B-D54E-8920-A18592AF4636}" type="presParOf" srcId="{7237AB97-42FB-514D-A644-31CC46A064F0}" destId="{00003C1E-3E82-514D-BB31-A143C6108C5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18A844-21F2-4B82-A7E0-3ECE5C6EAC58}"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F45B29C8-B3B7-4897-B052-6388AD686C35}">
      <dgm:prSet/>
      <dgm:spPr/>
      <dgm:t>
        <a:bodyPr/>
        <a:lstStyle/>
        <a:p>
          <a:r>
            <a:rPr lang="en-US" dirty="0"/>
            <a:t>What to include: What is the critical real-world bottleneck or pain point you are solving? Why do current market solutions fall short?</a:t>
          </a:r>
        </a:p>
      </dgm:t>
    </dgm:pt>
    <dgm:pt modelId="{1D8B799C-9B78-4545-995F-35BC9DCBC34C}" type="parTrans" cxnId="{C64CADE5-C79D-47E3-AB5A-24BD3B9E9207}">
      <dgm:prSet/>
      <dgm:spPr/>
      <dgm:t>
        <a:bodyPr/>
        <a:lstStyle/>
        <a:p>
          <a:endParaRPr lang="en-US"/>
        </a:p>
      </dgm:t>
    </dgm:pt>
    <dgm:pt modelId="{8C67F4B8-6305-40B0-9A70-A8D0BD854075}" type="sibTrans" cxnId="{C64CADE5-C79D-47E3-AB5A-24BD3B9E9207}">
      <dgm:prSet/>
      <dgm:spPr/>
      <dgm:t>
        <a:bodyPr/>
        <a:lstStyle/>
        <a:p>
          <a:endParaRPr lang="en-US"/>
        </a:p>
      </dgm:t>
    </dgm:pt>
    <dgm:pt modelId="{15494CAB-223E-438C-8AB6-D2E7A3F985B7}">
      <dgm:prSet/>
      <dgm:spPr/>
      <dgm:t>
        <a:bodyPr/>
        <a:lstStyle/>
        <a:p>
          <a:r>
            <a:rPr lang="en-US"/>
            <a:t>Tip: Frame this clearly—whether it's an efficiency bottleneck in semiconductor manufacturing or an unmet clinical need in nanomedicine.</a:t>
          </a:r>
        </a:p>
      </dgm:t>
    </dgm:pt>
    <dgm:pt modelId="{85686689-C2B6-4A26-A6C0-D289052C5C45}" type="parTrans" cxnId="{8F3F4B64-ED09-4A20-B7C6-66951A6A881A}">
      <dgm:prSet/>
      <dgm:spPr/>
      <dgm:t>
        <a:bodyPr/>
        <a:lstStyle/>
        <a:p>
          <a:endParaRPr lang="en-US"/>
        </a:p>
      </dgm:t>
    </dgm:pt>
    <dgm:pt modelId="{E192C61E-DC1B-499B-AB39-E3C65DD8303A}" type="sibTrans" cxnId="{8F3F4B64-ED09-4A20-B7C6-66951A6A881A}">
      <dgm:prSet/>
      <dgm:spPr/>
      <dgm:t>
        <a:bodyPr/>
        <a:lstStyle/>
        <a:p>
          <a:endParaRPr lang="en-US"/>
        </a:p>
      </dgm:t>
    </dgm:pt>
    <dgm:pt modelId="{D6DD72EC-D0C3-D34A-B82E-B7CF5CE08A47}" type="pres">
      <dgm:prSet presAssocID="{D618A844-21F2-4B82-A7E0-3ECE5C6EAC58}" presName="vert0" presStyleCnt="0">
        <dgm:presLayoutVars>
          <dgm:dir/>
          <dgm:animOne val="branch"/>
          <dgm:animLvl val="lvl"/>
        </dgm:presLayoutVars>
      </dgm:prSet>
      <dgm:spPr/>
    </dgm:pt>
    <dgm:pt modelId="{AA351BF0-7C77-AA4C-B4C2-1566F2CD8CE0}" type="pres">
      <dgm:prSet presAssocID="{F45B29C8-B3B7-4897-B052-6388AD686C35}" presName="thickLine" presStyleLbl="alignNode1" presStyleIdx="0" presStyleCnt="2"/>
      <dgm:spPr/>
    </dgm:pt>
    <dgm:pt modelId="{0439D46B-5555-2644-95AB-CF3E0F1A65F9}" type="pres">
      <dgm:prSet presAssocID="{F45B29C8-B3B7-4897-B052-6388AD686C35}" presName="horz1" presStyleCnt="0"/>
      <dgm:spPr/>
    </dgm:pt>
    <dgm:pt modelId="{6B949E4C-215C-D44B-92E6-5B2380BDF9CB}" type="pres">
      <dgm:prSet presAssocID="{F45B29C8-B3B7-4897-B052-6388AD686C35}" presName="tx1" presStyleLbl="revTx" presStyleIdx="0" presStyleCnt="2"/>
      <dgm:spPr/>
    </dgm:pt>
    <dgm:pt modelId="{55F9E98C-530B-E749-812E-74C7DD87EC20}" type="pres">
      <dgm:prSet presAssocID="{F45B29C8-B3B7-4897-B052-6388AD686C35}" presName="vert1" presStyleCnt="0"/>
      <dgm:spPr/>
    </dgm:pt>
    <dgm:pt modelId="{69D8AC1D-60C1-3848-BFA3-5B6139499E80}" type="pres">
      <dgm:prSet presAssocID="{15494CAB-223E-438C-8AB6-D2E7A3F985B7}" presName="thickLine" presStyleLbl="alignNode1" presStyleIdx="1" presStyleCnt="2"/>
      <dgm:spPr/>
    </dgm:pt>
    <dgm:pt modelId="{9338C4B9-ACAC-D049-B3C7-C95273C7C858}" type="pres">
      <dgm:prSet presAssocID="{15494CAB-223E-438C-8AB6-D2E7A3F985B7}" presName="horz1" presStyleCnt="0"/>
      <dgm:spPr/>
    </dgm:pt>
    <dgm:pt modelId="{328D7E29-3D0B-1F44-91E6-555DD1D6C7B3}" type="pres">
      <dgm:prSet presAssocID="{15494CAB-223E-438C-8AB6-D2E7A3F985B7}" presName="tx1" presStyleLbl="revTx" presStyleIdx="1" presStyleCnt="2"/>
      <dgm:spPr/>
    </dgm:pt>
    <dgm:pt modelId="{46D4DB6E-A343-BC42-8904-658F87F46207}" type="pres">
      <dgm:prSet presAssocID="{15494CAB-223E-438C-8AB6-D2E7A3F985B7}" presName="vert1" presStyleCnt="0"/>
      <dgm:spPr/>
    </dgm:pt>
  </dgm:ptLst>
  <dgm:cxnLst>
    <dgm:cxn modelId="{A4925D60-36BC-C249-931B-FBDA4D3446AC}" type="presOf" srcId="{D618A844-21F2-4B82-A7E0-3ECE5C6EAC58}" destId="{D6DD72EC-D0C3-D34A-B82E-B7CF5CE08A47}" srcOrd="0" destOrd="0" presId="urn:microsoft.com/office/officeart/2008/layout/LinedList"/>
    <dgm:cxn modelId="{8F3F4B64-ED09-4A20-B7C6-66951A6A881A}" srcId="{D618A844-21F2-4B82-A7E0-3ECE5C6EAC58}" destId="{15494CAB-223E-438C-8AB6-D2E7A3F985B7}" srcOrd="1" destOrd="0" parTransId="{85686689-C2B6-4A26-A6C0-D289052C5C45}" sibTransId="{E192C61E-DC1B-499B-AB39-E3C65DD8303A}"/>
    <dgm:cxn modelId="{1AC92D67-B17F-BE49-8645-8D2B0DC33608}" type="presOf" srcId="{F45B29C8-B3B7-4897-B052-6388AD686C35}" destId="{6B949E4C-215C-D44B-92E6-5B2380BDF9CB}" srcOrd="0" destOrd="0" presId="urn:microsoft.com/office/officeart/2008/layout/LinedList"/>
    <dgm:cxn modelId="{C64CADE5-C79D-47E3-AB5A-24BD3B9E9207}" srcId="{D618A844-21F2-4B82-A7E0-3ECE5C6EAC58}" destId="{F45B29C8-B3B7-4897-B052-6388AD686C35}" srcOrd="0" destOrd="0" parTransId="{1D8B799C-9B78-4545-995F-35BC9DCBC34C}" sibTransId="{8C67F4B8-6305-40B0-9A70-A8D0BD854075}"/>
    <dgm:cxn modelId="{734C2AFB-CD8E-ED44-8F4E-62CE9E6FDB61}" type="presOf" srcId="{15494CAB-223E-438C-8AB6-D2E7A3F985B7}" destId="{328D7E29-3D0B-1F44-91E6-555DD1D6C7B3}" srcOrd="0" destOrd="0" presId="urn:microsoft.com/office/officeart/2008/layout/LinedList"/>
    <dgm:cxn modelId="{F54F070A-D6C7-354F-8B71-4BBB12FCE0CF}" type="presParOf" srcId="{D6DD72EC-D0C3-D34A-B82E-B7CF5CE08A47}" destId="{AA351BF0-7C77-AA4C-B4C2-1566F2CD8CE0}" srcOrd="0" destOrd="0" presId="urn:microsoft.com/office/officeart/2008/layout/LinedList"/>
    <dgm:cxn modelId="{98EB783D-54A4-4242-9591-32E3212E80FD}" type="presParOf" srcId="{D6DD72EC-D0C3-D34A-B82E-B7CF5CE08A47}" destId="{0439D46B-5555-2644-95AB-CF3E0F1A65F9}" srcOrd="1" destOrd="0" presId="urn:microsoft.com/office/officeart/2008/layout/LinedList"/>
    <dgm:cxn modelId="{74A91BC7-F7ED-0E48-9AB8-4877D12B3AD9}" type="presParOf" srcId="{0439D46B-5555-2644-95AB-CF3E0F1A65F9}" destId="{6B949E4C-215C-D44B-92E6-5B2380BDF9CB}" srcOrd="0" destOrd="0" presId="urn:microsoft.com/office/officeart/2008/layout/LinedList"/>
    <dgm:cxn modelId="{7D6B2908-53B3-704E-AD7F-DD5CBC9EE742}" type="presParOf" srcId="{0439D46B-5555-2644-95AB-CF3E0F1A65F9}" destId="{55F9E98C-530B-E749-812E-74C7DD87EC20}" srcOrd="1" destOrd="0" presId="urn:microsoft.com/office/officeart/2008/layout/LinedList"/>
    <dgm:cxn modelId="{459190F3-800E-8745-A0F7-61E9C562B9CB}" type="presParOf" srcId="{D6DD72EC-D0C3-D34A-B82E-B7CF5CE08A47}" destId="{69D8AC1D-60C1-3848-BFA3-5B6139499E80}" srcOrd="2" destOrd="0" presId="urn:microsoft.com/office/officeart/2008/layout/LinedList"/>
    <dgm:cxn modelId="{6AB4A96B-2CE1-9E43-A192-EE637449B327}" type="presParOf" srcId="{D6DD72EC-D0C3-D34A-B82E-B7CF5CE08A47}" destId="{9338C4B9-ACAC-D049-B3C7-C95273C7C858}" srcOrd="3" destOrd="0" presId="urn:microsoft.com/office/officeart/2008/layout/LinedList"/>
    <dgm:cxn modelId="{3CBC40EA-57A9-5A4E-9B37-E4332EB5E56D}" type="presParOf" srcId="{9338C4B9-ACAC-D049-B3C7-C95273C7C858}" destId="{328D7E29-3D0B-1F44-91E6-555DD1D6C7B3}" srcOrd="0" destOrd="0" presId="urn:microsoft.com/office/officeart/2008/layout/LinedList"/>
    <dgm:cxn modelId="{93A1DD49-678D-C644-B113-B042EECB7042}" type="presParOf" srcId="{9338C4B9-ACAC-D049-B3C7-C95273C7C858}" destId="{46D4DB6E-A343-BC42-8904-658F87F4620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EF83E6-4510-4EA5-B022-46FFAA19BF7B}"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253729C1-FB28-46BE-AB9B-BCACB3061C5A}">
      <dgm:prSet/>
      <dgm:spPr/>
      <dgm:t>
        <a:bodyPr/>
        <a:lstStyle/>
        <a:p>
          <a:r>
            <a:rPr lang="en-US"/>
            <a:t>What to include: Introduce your nanotechnology solution. How does it work?</a:t>
          </a:r>
        </a:p>
      </dgm:t>
    </dgm:pt>
    <dgm:pt modelId="{825E1F65-54CC-466E-8C75-70514FC41A4B}" type="parTrans" cxnId="{2A2DC148-5BD7-41FD-AB76-6800F295669F}">
      <dgm:prSet/>
      <dgm:spPr/>
      <dgm:t>
        <a:bodyPr/>
        <a:lstStyle/>
        <a:p>
          <a:endParaRPr lang="en-US"/>
        </a:p>
      </dgm:t>
    </dgm:pt>
    <dgm:pt modelId="{460CC0A6-B769-41F8-9029-5B257AF36704}" type="sibTrans" cxnId="{2A2DC148-5BD7-41FD-AB76-6800F295669F}">
      <dgm:prSet/>
      <dgm:spPr/>
      <dgm:t>
        <a:bodyPr/>
        <a:lstStyle/>
        <a:p>
          <a:endParaRPr lang="en-US"/>
        </a:p>
      </dgm:t>
    </dgm:pt>
    <dgm:pt modelId="{5DF0EB87-AA8E-41B9-BE56-3E4B5E1DF2FC}">
      <dgm:prSet/>
      <dgm:spPr/>
      <dgm:t>
        <a:bodyPr/>
        <a:lstStyle/>
        <a:p>
          <a:r>
            <a:rPr lang="en-US"/>
            <a:t>Tip: Keep the science high-level but concrete. Use diagrams, microscopy images, or data charts to show proof-of-concept without getting bogged down in dense text.</a:t>
          </a:r>
        </a:p>
      </dgm:t>
    </dgm:pt>
    <dgm:pt modelId="{B8218A2D-8FD3-48CD-B30D-1D244348F15A}" type="parTrans" cxnId="{A3FD8212-8C84-44D1-B640-BA42404099E3}">
      <dgm:prSet/>
      <dgm:spPr/>
      <dgm:t>
        <a:bodyPr/>
        <a:lstStyle/>
        <a:p>
          <a:endParaRPr lang="en-US"/>
        </a:p>
      </dgm:t>
    </dgm:pt>
    <dgm:pt modelId="{376136F7-13FD-4CCD-B3EA-99940EA8DA80}" type="sibTrans" cxnId="{A3FD8212-8C84-44D1-B640-BA42404099E3}">
      <dgm:prSet/>
      <dgm:spPr/>
      <dgm:t>
        <a:bodyPr/>
        <a:lstStyle/>
        <a:p>
          <a:endParaRPr lang="en-US"/>
        </a:p>
      </dgm:t>
    </dgm:pt>
    <dgm:pt modelId="{6C4E37BC-463F-DB4C-8B37-8A3773321FFE}" type="pres">
      <dgm:prSet presAssocID="{4DEF83E6-4510-4EA5-B022-46FFAA19BF7B}" presName="vert0" presStyleCnt="0">
        <dgm:presLayoutVars>
          <dgm:dir/>
          <dgm:animOne val="branch"/>
          <dgm:animLvl val="lvl"/>
        </dgm:presLayoutVars>
      </dgm:prSet>
      <dgm:spPr/>
    </dgm:pt>
    <dgm:pt modelId="{F47FC4E9-C2DF-D041-8BA8-986DFFFBCCAF}" type="pres">
      <dgm:prSet presAssocID="{253729C1-FB28-46BE-AB9B-BCACB3061C5A}" presName="thickLine" presStyleLbl="alignNode1" presStyleIdx="0" presStyleCnt="2"/>
      <dgm:spPr/>
    </dgm:pt>
    <dgm:pt modelId="{797906E9-82EC-8F4B-8020-63F12E1C5ACB}" type="pres">
      <dgm:prSet presAssocID="{253729C1-FB28-46BE-AB9B-BCACB3061C5A}" presName="horz1" presStyleCnt="0"/>
      <dgm:spPr/>
    </dgm:pt>
    <dgm:pt modelId="{162198CB-BAC7-EE4A-BE3D-D90D997B24D1}" type="pres">
      <dgm:prSet presAssocID="{253729C1-FB28-46BE-AB9B-BCACB3061C5A}" presName="tx1" presStyleLbl="revTx" presStyleIdx="0" presStyleCnt="2"/>
      <dgm:spPr/>
    </dgm:pt>
    <dgm:pt modelId="{33B7C5C8-5E77-6F4E-B39C-266495C89A83}" type="pres">
      <dgm:prSet presAssocID="{253729C1-FB28-46BE-AB9B-BCACB3061C5A}" presName="vert1" presStyleCnt="0"/>
      <dgm:spPr/>
    </dgm:pt>
    <dgm:pt modelId="{B118C381-1BAE-5949-A346-890E5D6B4913}" type="pres">
      <dgm:prSet presAssocID="{5DF0EB87-AA8E-41B9-BE56-3E4B5E1DF2FC}" presName="thickLine" presStyleLbl="alignNode1" presStyleIdx="1" presStyleCnt="2"/>
      <dgm:spPr/>
    </dgm:pt>
    <dgm:pt modelId="{598F3FAD-9A68-BC4D-91F0-3C45025D302F}" type="pres">
      <dgm:prSet presAssocID="{5DF0EB87-AA8E-41B9-BE56-3E4B5E1DF2FC}" presName="horz1" presStyleCnt="0"/>
      <dgm:spPr/>
    </dgm:pt>
    <dgm:pt modelId="{1C841FE8-0E3B-A24A-8F80-764EFA9A206B}" type="pres">
      <dgm:prSet presAssocID="{5DF0EB87-AA8E-41B9-BE56-3E4B5E1DF2FC}" presName="tx1" presStyleLbl="revTx" presStyleIdx="1" presStyleCnt="2"/>
      <dgm:spPr/>
    </dgm:pt>
    <dgm:pt modelId="{5F549045-0146-BB42-91AB-6ED205F0852D}" type="pres">
      <dgm:prSet presAssocID="{5DF0EB87-AA8E-41B9-BE56-3E4B5E1DF2FC}" presName="vert1" presStyleCnt="0"/>
      <dgm:spPr/>
    </dgm:pt>
  </dgm:ptLst>
  <dgm:cxnLst>
    <dgm:cxn modelId="{6E5C1406-B19D-AB4A-8B8B-1289A446FBC6}" type="presOf" srcId="{253729C1-FB28-46BE-AB9B-BCACB3061C5A}" destId="{162198CB-BAC7-EE4A-BE3D-D90D997B24D1}" srcOrd="0" destOrd="0" presId="urn:microsoft.com/office/officeart/2008/layout/LinedList"/>
    <dgm:cxn modelId="{A3FD8212-8C84-44D1-B640-BA42404099E3}" srcId="{4DEF83E6-4510-4EA5-B022-46FFAA19BF7B}" destId="{5DF0EB87-AA8E-41B9-BE56-3E4B5E1DF2FC}" srcOrd="1" destOrd="0" parTransId="{B8218A2D-8FD3-48CD-B30D-1D244348F15A}" sibTransId="{376136F7-13FD-4CCD-B3EA-99940EA8DA80}"/>
    <dgm:cxn modelId="{706DD941-836A-BC40-99FF-87AC820144A8}" type="presOf" srcId="{5DF0EB87-AA8E-41B9-BE56-3E4B5E1DF2FC}" destId="{1C841FE8-0E3B-A24A-8F80-764EFA9A206B}" srcOrd="0" destOrd="0" presId="urn:microsoft.com/office/officeart/2008/layout/LinedList"/>
    <dgm:cxn modelId="{2A2DC148-5BD7-41FD-AB76-6800F295669F}" srcId="{4DEF83E6-4510-4EA5-B022-46FFAA19BF7B}" destId="{253729C1-FB28-46BE-AB9B-BCACB3061C5A}" srcOrd="0" destOrd="0" parTransId="{825E1F65-54CC-466E-8C75-70514FC41A4B}" sibTransId="{460CC0A6-B769-41F8-9029-5B257AF36704}"/>
    <dgm:cxn modelId="{C95EDD5E-E3B2-D04D-AA39-3F34AE932ED9}" type="presOf" srcId="{4DEF83E6-4510-4EA5-B022-46FFAA19BF7B}" destId="{6C4E37BC-463F-DB4C-8B37-8A3773321FFE}" srcOrd="0" destOrd="0" presId="urn:microsoft.com/office/officeart/2008/layout/LinedList"/>
    <dgm:cxn modelId="{7CD06F02-4E41-4D4D-A5D1-AD94738DE8DD}" type="presParOf" srcId="{6C4E37BC-463F-DB4C-8B37-8A3773321FFE}" destId="{F47FC4E9-C2DF-D041-8BA8-986DFFFBCCAF}" srcOrd="0" destOrd="0" presId="urn:microsoft.com/office/officeart/2008/layout/LinedList"/>
    <dgm:cxn modelId="{106BEFC3-706E-134A-AA0D-B639991A17D3}" type="presParOf" srcId="{6C4E37BC-463F-DB4C-8B37-8A3773321FFE}" destId="{797906E9-82EC-8F4B-8020-63F12E1C5ACB}" srcOrd="1" destOrd="0" presId="urn:microsoft.com/office/officeart/2008/layout/LinedList"/>
    <dgm:cxn modelId="{C071A5B2-BA9C-0545-9F11-E4A7A21A5D27}" type="presParOf" srcId="{797906E9-82EC-8F4B-8020-63F12E1C5ACB}" destId="{162198CB-BAC7-EE4A-BE3D-D90D997B24D1}" srcOrd="0" destOrd="0" presId="urn:microsoft.com/office/officeart/2008/layout/LinedList"/>
    <dgm:cxn modelId="{BF88309B-0B86-1E49-89B2-E78D43B26232}" type="presParOf" srcId="{797906E9-82EC-8F4B-8020-63F12E1C5ACB}" destId="{33B7C5C8-5E77-6F4E-B39C-266495C89A83}" srcOrd="1" destOrd="0" presId="urn:microsoft.com/office/officeart/2008/layout/LinedList"/>
    <dgm:cxn modelId="{1AFF49B1-4E6D-994A-B5B8-3D0EB789AFD0}" type="presParOf" srcId="{6C4E37BC-463F-DB4C-8B37-8A3773321FFE}" destId="{B118C381-1BAE-5949-A346-890E5D6B4913}" srcOrd="2" destOrd="0" presId="urn:microsoft.com/office/officeart/2008/layout/LinedList"/>
    <dgm:cxn modelId="{AB34684A-63BC-7240-86F8-5D723AC4F97C}" type="presParOf" srcId="{6C4E37BC-463F-DB4C-8B37-8A3773321FFE}" destId="{598F3FAD-9A68-BC4D-91F0-3C45025D302F}" srcOrd="3" destOrd="0" presId="urn:microsoft.com/office/officeart/2008/layout/LinedList"/>
    <dgm:cxn modelId="{89A7703F-A60B-9140-8507-D1576A9AC818}" type="presParOf" srcId="{598F3FAD-9A68-BC4D-91F0-3C45025D302F}" destId="{1C841FE8-0E3B-A24A-8F80-764EFA9A206B}" srcOrd="0" destOrd="0" presId="urn:microsoft.com/office/officeart/2008/layout/LinedList"/>
    <dgm:cxn modelId="{206BA73F-7153-DF4A-9888-0E46FB487317}" type="presParOf" srcId="{598F3FAD-9A68-BC4D-91F0-3C45025D302F}" destId="{5F549045-0146-BB42-91AB-6ED205F0852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1ABEAC4-DD2F-49FB-90DD-FB0C1F030615}"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9E03E0F2-0BD2-45D6-BCF0-2D8055034193}">
      <dgm:prSet/>
      <dgm:spPr/>
      <dgm:t>
        <a:bodyPr/>
        <a:lstStyle/>
        <a:p>
          <a:r>
            <a:rPr lang="en-US"/>
            <a:t>What to include: What makes your technology unique or proprietary? What is your competitive advantage (e.g., faster, cheaper, smaller)?</a:t>
          </a:r>
        </a:p>
      </dgm:t>
    </dgm:pt>
    <dgm:pt modelId="{5D201E8A-0FEB-48F2-B38A-31E1AC08EB62}" type="parTrans" cxnId="{DDACBA97-4F66-48C1-83FC-A9EC80243696}">
      <dgm:prSet/>
      <dgm:spPr/>
      <dgm:t>
        <a:bodyPr/>
        <a:lstStyle/>
        <a:p>
          <a:endParaRPr lang="en-US"/>
        </a:p>
      </dgm:t>
    </dgm:pt>
    <dgm:pt modelId="{B4CFF405-C6A7-481D-B4F7-0A99EDA325F0}" type="sibTrans" cxnId="{DDACBA97-4F66-48C1-83FC-A9EC80243696}">
      <dgm:prSet/>
      <dgm:spPr/>
      <dgm:t>
        <a:bodyPr/>
        <a:lstStyle/>
        <a:p>
          <a:endParaRPr lang="en-US"/>
        </a:p>
      </dgm:t>
    </dgm:pt>
    <dgm:pt modelId="{52ACA397-15A7-4367-838E-96A05AE51DC5}">
      <dgm:prSet/>
      <dgm:spPr/>
      <dgm:t>
        <a:bodyPr/>
        <a:lstStyle/>
        <a:p>
          <a:r>
            <a:rPr lang="en-US"/>
            <a:t>Note: State your IP status (e.g., patent pending, provisionally filed, or exclusive license from university tech transfer) without disclosing confidential trade secrets.</a:t>
          </a:r>
        </a:p>
      </dgm:t>
    </dgm:pt>
    <dgm:pt modelId="{113950FD-90B2-4E99-8D6C-B9F73916799B}" type="parTrans" cxnId="{F1B35BE2-FF0F-4E78-BAC4-344C25E3270D}">
      <dgm:prSet/>
      <dgm:spPr/>
      <dgm:t>
        <a:bodyPr/>
        <a:lstStyle/>
        <a:p>
          <a:endParaRPr lang="en-US"/>
        </a:p>
      </dgm:t>
    </dgm:pt>
    <dgm:pt modelId="{E8DA5EA3-1183-4E13-92B1-1D66F606D0A0}" type="sibTrans" cxnId="{F1B35BE2-FF0F-4E78-BAC4-344C25E3270D}">
      <dgm:prSet/>
      <dgm:spPr/>
      <dgm:t>
        <a:bodyPr/>
        <a:lstStyle/>
        <a:p>
          <a:endParaRPr lang="en-US"/>
        </a:p>
      </dgm:t>
    </dgm:pt>
    <dgm:pt modelId="{0C172EF9-9849-9443-AEE8-832175482C51}" type="pres">
      <dgm:prSet presAssocID="{61ABEAC4-DD2F-49FB-90DD-FB0C1F030615}" presName="vert0" presStyleCnt="0">
        <dgm:presLayoutVars>
          <dgm:dir/>
          <dgm:animOne val="branch"/>
          <dgm:animLvl val="lvl"/>
        </dgm:presLayoutVars>
      </dgm:prSet>
      <dgm:spPr/>
    </dgm:pt>
    <dgm:pt modelId="{D9062A14-4D87-C446-A38E-1C6858E756CB}" type="pres">
      <dgm:prSet presAssocID="{9E03E0F2-0BD2-45D6-BCF0-2D8055034193}" presName="thickLine" presStyleLbl="alignNode1" presStyleIdx="0" presStyleCnt="2"/>
      <dgm:spPr/>
    </dgm:pt>
    <dgm:pt modelId="{E4931FC9-1D89-6D4E-8392-5724D742B948}" type="pres">
      <dgm:prSet presAssocID="{9E03E0F2-0BD2-45D6-BCF0-2D8055034193}" presName="horz1" presStyleCnt="0"/>
      <dgm:spPr/>
    </dgm:pt>
    <dgm:pt modelId="{B45612EC-9E63-1D48-A91E-A26984DF1289}" type="pres">
      <dgm:prSet presAssocID="{9E03E0F2-0BD2-45D6-BCF0-2D8055034193}" presName="tx1" presStyleLbl="revTx" presStyleIdx="0" presStyleCnt="2"/>
      <dgm:spPr/>
    </dgm:pt>
    <dgm:pt modelId="{FE85F5E7-90C1-9C48-A7B5-1BC6CA97C88D}" type="pres">
      <dgm:prSet presAssocID="{9E03E0F2-0BD2-45D6-BCF0-2D8055034193}" presName="vert1" presStyleCnt="0"/>
      <dgm:spPr/>
    </dgm:pt>
    <dgm:pt modelId="{D201B142-9A69-D049-A689-BABE2F947BC2}" type="pres">
      <dgm:prSet presAssocID="{52ACA397-15A7-4367-838E-96A05AE51DC5}" presName="thickLine" presStyleLbl="alignNode1" presStyleIdx="1" presStyleCnt="2"/>
      <dgm:spPr/>
    </dgm:pt>
    <dgm:pt modelId="{95983AEC-1A3C-4845-A6E2-AEC627149947}" type="pres">
      <dgm:prSet presAssocID="{52ACA397-15A7-4367-838E-96A05AE51DC5}" presName="horz1" presStyleCnt="0"/>
      <dgm:spPr/>
    </dgm:pt>
    <dgm:pt modelId="{62EC555E-A87E-A047-8501-03FCCDF28296}" type="pres">
      <dgm:prSet presAssocID="{52ACA397-15A7-4367-838E-96A05AE51DC5}" presName="tx1" presStyleLbl="revTx" presStyleIdx="1" presStyleCnt="2"/>
      <dgm:spPr/>
    </dgm:pt>
    <dgm:pt modelId="{56710203-4DBA-EC44-9D0C-55C6CA4F7EF2}" type="pres">
      <dgm:prSet presAssocID="{52ACA397-15A7-4367-838E-96A05AE51DC5}" presName="vert1" presStyleCnt="0"/>
      <dgm:spPr/>
    </dgm:pt>
  </dgm:ptLst>
  <dgm:cxnLst>
    <dgm:cxn modelId="{FEC22C3D-46ED-3043-BA37-3AE955120381}" type="presOf" srcId="{9E03E0F2-0BD2-45D6-BCF0-2D8055034193}" destId="{B45612EC-9E63-1D48-A91E-A26984DF1289}" srcOrd="0" destOrd="0" presId="urn:microsoft.com/office/officeart/2008/layout/LinedList"/>
    <dgm:cxn modelId="{DDACBA97-4F66-48C1-83FC-A9EC80243696}" srcId="{61ABEAC4-DD2F-49FB-90DD-FB0C1F030615}" destId="{9E03E0F2-0BD2-45D6-BCF0-2D8055034193}" srcOrd="0" destOrd="0" parTransId="{5D201E8A-0FEB-48F2-B38A-31E1AC08EB62}" sibTransId="{B4CFF405-C6A7-481D-B4F7-0A99EDA325F0}"/>
    <dgm:cxn modelId="{CDA0A6B3-E2B4-194F-947B-72370C758330}" type="presOf" srcId="{61ABEAC4-DD2F-49FB-90DD-FB0C1F030615}" destId="{0C172EF9-9849-9443-AEE8-832175482C51}" srcOrd="0" destOrd="0" presId="urn:microsoft.com/office/officeart/2008/layout/LinedList"/>
    <dgm:cxn modelId="{E7B07CDB-2A5C-C042-BDC7-76E5F544C91D}" type="presOf" srcId="{52ACA397-15A7-4367-838E-96A05AE51DC5}" destId="{62EC555E-A87E-A047-8501-03FCCDF28296}" srcOrd="0" destOrd="0" presId="urn:microsoft.com/office/officeart/2008/layout/LinedList"/>
    <dgm:cxn modelId="{F1B35BE2-FF0F-4E78-BAC4-344C25E3270D}" srcId="{61ABEAC4-DD2F-49FB-90DD-FB0C1F030615}" destId="{52ACA397-15A7-4367-838E-96A05AE51DC5}" srcOrd="1" destOrd="0" parTransId="{113950FD-90B2-4E99-8D6C-B9F73916799B}" sibTransId="{E8DA5EA3-1183-4E13-92B1-1D66F606D0A0}"/>
    <dgm:cxn modelId="{6B08BC76-E040-4944-B48A-6E66A3B9BC04}" type="presParOf" srcId="{0C172EF9-9849-9443-AEE8-832175482C51}" destId="{D9062A14-4D87-C446-A38E-1C6858E756CB}" srcOrd="0" destOrd="0" presId="urn:microsoft.com/office/officeart/2008/layout/LinedList"/>
    <dgm:cxn modelId="{369958DA-1C49-024F-B7EA-B8707B0AB76B}" type="presParOf" srcId="{0C172EF9-9849-9443-AEE8-832175482C51}" destId="{E4931FC9-1D89-6D4E-8392-5724D742B948}" srcOrd="1" destOrd="0" presId="urn:microsoft.com/office/officeart/2008/layout/LinedList"/>
    <dgm:cxn modelId="{89D31C98-D8F2-EA4B-AAD8-01677138ED1E}" type="presParOf" srcId="{E4931FC9-1D89-6D4E-8392-5724D742B948}" destId="{B45612EC-9E63-1D48-A91E-A26984DF1289}" srcOrd="0" destOrd="0" presId="urn:microsoft.com/office/officeart/2008/layout/LinedList"/>
    <dgm:cxn modelId="{D1D7348B-FDD3-4143-B349-E954D4F72165}" type="presParOf" srcId="{E4931FC9-1D89-6D4E-8392-5724D742B948}" destId="{FE85F5E7-90C1-9C48-A7B5-1BC6CA97C88D}" srcOrd="1" destOrd="0" presId="urn:microsoft.com/office/officeart/2008/layout/LinedList"/>
    <dgm:cxn modelId="{24D429F9-665A-7243-878E-CC5C2DAF8EF1}" type="presParOf" srcId="{0C172EF9-9849-9443-AEE8-832175482C51}" destId="{D201B142-9A69-D049-A689-BABE2F947BC2}" srcOrd="2" destOrd="0" presId="urn:microsoft.com/office/officeart/2008/layout/LinedList"/>
    <dgm:cxn modelId="{A04A395A-7248-DE4A-8C03-E6A839232966}" type="presParOf" srcId="{0C172EF9-9849-9443-AEE8-832175482C51}" destId="{95983AEC-1A3C-4845-A6E2-AEC627149947}" srcOrd="3" destOrd="0" presId="urn:microsoft.com/office/officeart/2008/layout/LinedList"/>
    <dgm:cxn modelId="{B8886D55-AE79-C147-A9FF-552A1F32A69A}" type="presParOf" srcId="{95983AEC-1A3C-4845-A6E2-AEC627149947}" destId="{62EC555E-A87E-A047-8501-03FCCDF28296}" srcOrd="0" destOrd="0" presId="urn:microsoft.com/office/officeart/2008/layout/LinedList"/>
    <dgm:cxn modelId="{D4D53A97-30CF-4541-9413-06E32AA9B342}" type="presParOf" srcId="{95983AEC-1A3C-4845-A6E2-AEC627149947}" destId="{56710203-4DBA-EC44-9D0C-55C6CA4F7EF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87D4F-8B59-F348-9DBA-CA1B44E3EF87}">
      <dsp:nvSpPr>
        <dsp:cNvPr id="0" name=""/>
        <dsp:cNvSpPr/>
      </dsp:nvSpPr>
      <dsp:spPr>
        <a:xfrm>
          <a:off x="2672229" y="535503"/>
          <a:ext cx="411234" cy="91440"/>
        </a:xfrm>
        <a:custGeom>
          <a:avLst/>
          <a:gdLst/>
          <a:ahLst/>
          <a:cxnLst/>
          <a:rect l="0" t="0" r="0" b="0"/>
          <a:pathLst>
            <a:path>
              <a:moveTo>
                <a:pt x="0" y="45720"/>
              </a:moveTo>
              <a:lnTo>
                <a:pt x="411234"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66801" y="579012"/>
        <a:ext cx="22091" cy="4422"/>
      </dsp:txXfrm>
    </dsp:sp>
    <dsp:sp modelId="{76E09A56-6696-204F-9923-184258B54757}">
      <dsp:nvSpPr>
        <dsp:cNvPr id="0" name=""/>
        <dsp:cNvSpPr/>
      </dsp:nvSpPr>
      <dsp:spPr>
        <a:xfrm>
          <a:off x="753011" y="4917"/>
          <a:ext cx="1921018" cy="115261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622300">
            <a:lnSpc>
              <a:spcPct val="90000"/>
            </a:lnSpc>
            <a:spcBef>
              <a:spcPct val="0"/>
            </a:spcBef>
            <a:spcAft>
              <a:spcPct val="35000"/>
            </a:spcAft>
            <a:buNone/>
          </a:pPr>
          <a:r>
            <a:rPr lang="en-US" sz="1400" kern="1200" dirty="0"/>
            <a:t>Why You Should Apply</a:t>
          </a:r>
        </a:p>
      </dsp:txBody>
      <dsp:txXfrm>
        <a:off x="753011" y="4917"/>
        <a:ext cx="1921018" cy="1152611"/>
      </dsp:txXfrm>
    </dsp:sp>
    <dsp:sp modelId="{0C626E42-A32A-904A-B617-8DF99D006BB1}">
      <dsp:nvSpPr>
        <dsp:cNvPr id="0" name=""/>
        <dsp:cNvSpPr/>
      </dsp:nvSpPr>
      <dsp:spPr>
        <a:xfrm>
          <a:off x="5035082" y="535503"/>
          <a:ext cx="411234" cy="91440"/>
        </a:xfrm>
        <a:custGeom>
          <a:avLst/>
          <a:gdLst/>
          <a:ahLst/>
          <a:cxnLst/>
          <a:rect l="0" t="0" r="0" b="0"/>
          <a:pathLst>
            <a:path>
              <a:moveTo>
                <a:pt x="0" y="45720"/>
              </a:moveTo>
              <a:lnTo>
                <a:pt x="411234" y="45720"/>
              </a:lnTo>
            </a:path>
          </a:pathLst>
        </a:custGeom>
        <a:noFill/>
        <a:ln w="12700" cap="flat" cmpd="sng" algn="ctr">
          <a:solidFill>
            <a:schemeClr val="accent2">
              <a:hueOff val="644361"/>
              <a:satOff val="-1849"/>
              <a:lumOff val="-296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9654" y="579012"/>
        <a:ext cx="22091" cy="4422"/>
      </dsp:txXfrm>
    </dsp:sp>
    <dsp:sp modelId="{A7A50726-A3DA-B241-B0C7-6394A05E3B50}">
      <dsp:nvSpPr>
        <dsp:cNvPr id="0" name=""/>
        <dsp:cNvSpPr/>
      </dsp:nvSpPr>
      <dsp:spPr>
        <a:xfrm>
          <a:off x="3115864" y="4917"/>
          <a:ext cx="1921018" cy="1152611"/>
        </a:xfrm>
        <a:prstGeom prst="rect">
          <a:avLst/>
        </a:prstGeom>
        <a:solidFill>
          <a:schemeClr val="accent2">
            <a:hueOff val="585783"/>
            <a:satOff val="-1681"/>
            <a:lumOff val="-26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622300">
            <a:lnSpc>
              <a:spcPct val="90000"/>
            </a:lnSpc>
            <a:spcBef>
              <a:spcPct val="0"/>
            </a:spcBef>
            <a:spcAft>
              <a:spcPct val="35000"/>
            </a:spcAft>
            <a:buNone/>
          </a:pPr>
          <a:r>
            <a:rPr lang="en-US" sz="1400" kern="1200" dirty="0"/>
            <a:t>Expert Feedback</a:t>
          </a:r>
        </a:p>
      </dsp:txBody>
      <dsp:txXfrm>
        <a:off x="3115864" y="4917"/>
        <a:ext cx="1921018" cy="1152611"/>
      </dsp:txXfrm>
    </dsp:sp>
    <dsp:sp modelId="{60C68EA3-10AD-4A4E-BC6B-C44AEE99CE43}">
      <dsp:nvSpPr>
        <dsp:cNvPr id="0" name=""/>
        <dsp:cNvSpPr/>
      </dsp:nvSpPr>
      <dsp:spPr>
        <a:xfrm>
          <a:off x="7397935" y="535503"/>
          <a:ext cx="411234" cy="91440"/>
        </a:xfrm>
        <a:custGeom>
          <a:avLst/>
          <a:gdLst/>
          <a:ahLst/>
          <a:cxnLst/>
          <a:rect l="0" t="0" r="0" b="0"/>
          <a:pathLst>
            <a:path>
              <a:moveTo>
                <a:pt x="0" y="45720"/>
              </a:moveTo>
              <a:lnTo>
                <a:pt x="411234" y="45720"/>
              </a:lnTo>
            </a:path>
          </a:pathLst>
        </a:custGeom>
        <a:noFill/>
        <a:ln w="12700" cap="flat" cmpd="sng" algn="ctr">
          <a:solidFill>
            <a:schemeClr val="accent2">
              <a:hueOff val="1288722"/>
              <a:satOff val="-3699"/>
              <a:lumOff val="-592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592507" y="579012"/>
        <a:ext cx="22091" cy="4422"/>
      </dsp:txXfrm>
    </dsp:sp>
    <dsp:sp modelId="{99B512D3-F1D1-9941-9735-FA97B1BDB184}">
      <dsp:nvSpPr>
        <dsp:cNvPr id="0" name=""/>
        <dsp:cNvSpPr/>
      </dsp:nvSpPr>
      <dsp:spPr>
        <a:xfrm>
          <a:off x="5478717" y="4917"/>
          <a:ext cx="1921018" cy="1152611"/>
        </a:xfrm>
        <a:prstGeom prst="rect">
          <a:avLst/>
        </a:prstGeom>
        <a:solidFill>
          <a:schemeClr val="accent2">
            <a:hueOff val="1171566"/>
            <a:satOff val="-3362"/>
            <a:lumOff val="-53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622300">
            <a:lnSpc>
              <a:spcPct val="90000"/>
            </a:lnSpc>
            <a:spcBef>
              <a:spcPct val="0"/>
            </a:spcBef>
            <a:spcAft>
              <a:spcPct val="35000"/>
            </a:spcAft>
            <a:buNone/>
          </a:pPr>
          <a:r>
            <a:rPr lang="en-US" sz="1400" kern="1200" dirty="0"/>
            <a:t>In-Kind &amp; Cash Prizes</a:t>
          </a:r>
        </a:p>
      </dsp:txBody>
      <dsp:txXfrm>
        <a:off x="5478717" y="4917"/>
        <a:ext cx="1921018" cy="1152611"/>
      </dsp:txXfrm>
    </dsp:sp>
    <dsp:sp modelId="{B0B73D63-A8D9-0446-8E43-74962F670645}">
      <dsp:nvSpPr>
        <dsp:cNvPr id="0" name=""/>
        <dsp:cNvSpPr/>
      </dsp:nvSpPr>
      <dsp:spPr>
        <a:xfrm>
          <a:off x="1713520" y="1155729"/>
          <a:ext cx="7088559" cy="411234"/>
        </a:xfrm>
        <a:custGeom>
          <a:avLst/>
          <a:gdLst/>
          <a:ahLst/>
          <a:cxnLst/>
          <a:rect l="0" t="0" r="0" b="0"/>
          <a:pathLst>
            <a:path>
              <a:moveTo>
                <a:pt x="7088559" y="0"/>
              </a:moveTo>
              <a:lnTo>
                <a:pt x="7088559" y="222717"/>
              </a:lnTo>
              <a:lnTo>
                <a:pt x="0" y="222717"/>
              </a:lnTo>
              <a:lnTo>
                <a:pt x="0" y="411234"/>
              </a:lnTo>
            </a:path>
          </a:pathLst>
        </a:custGeom>
        <a:noFill/>
        <a:ln w="12700" cap="flat" cmpd="sng" algn="ctr">
          <a:solidFill>
            <a:schemeClr val="accent2">
              <a:hueOff val="1933084"/>
              <a:satOff val="-5548"/>
              <a:lumOff val="-888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80242" y="1359134"/>
        <a:ext cx="355115" cy="4422"/>
      </dsp:txXfrm>
    </dsp:sp>
    <dsp:sp modelId="{23BC5EF5-7D35-C941-9CE4-47CA5B34E0A7}">
      <dsp:nvSpPr>
        <dsp:cNvPr id="0" name=""/>
        <dsp:cNvSpPr/>
      </dsp:nvSpPr>
      <dsp:spPr>
        <a:xfrm>
          <a:off x="7841570" y="4917"/>
          <a:ext cx="1921018" cy="1152611"/>
        </a:xfrm>
        <a:prstGeom prst="rect">
          <a:avLst/>
        </a:prstGeom>
        <a:solidFill>
          <a:schemeClr val="accent2">
            <a:hueOff val="1757349"/>
            <a:satOff val="-5044"/>
            <a:lumOff val="-807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622300">
            <a:lnSpc>
              <a:spcPct val="90000"/>
            </a:lnSpc>
            <a:spcBef>
              <a:spcPct val="0"/>
            </a:spcBef>
            <a:spcAft>
              <a:spcPct val="35000"/>
            </a:spcAft>
            <a:buNone/>
          </a:pPr>
          <a:r>
            <a:rPr lang="en-US" sz="1400" kern="1200" dirty="0"/>
            <a:t>Visibility</a:t>
          </a:r>
        </a:p>
      </dsp:txBody>
      <dsp:txXfrm>
        <a:off x="7841570" y="4917"/>
        <a:ext cx="1921018" cy="1152611"/>
      </dsp:txXfrm>
    </dsp:sp>
    <dsp:sp modelId="{7EF41581-34A3-CE4C-9A0E-D44AF4E0487B}">
      <dsp:nvSpPr>
        <dsp:cNvPr id="0" name=""/>
        <dsp:cNvSpPr/>
      </dsp:nvSpPr>
      <dsp:spPr>
        <a:xfrm>
          <a:off x="2672229" y="2129949"/>
          <a:ext cx="411234" cy="91440"/>
        </a:xfrm>
        <a:custGeom>
          <a:avLst/>
          <a:gdLst/>
          <a:ahLst/>
          <a:cxnLst/>
          <a:rect l="0" t="0" r="0" b="0"/>
          <a:pathLst>
            <a:path>
              <a:moveTo>
                <a:pt x="0" y="45720"/>
              </a:moveTo>
              <a:lnTo>
                <a:pt x="411234" y="45720"/>
              </a:lnTo>
            </a:path>
          </a:pathLst>
        </a:custGeom>
        <a:noFill/>
        <a:ln w="12700" cap="flat" cmpd="sng" algn="ctr">
          <a:solidFill>
            <a:schemeClr val="accent2">
              <a:hueOff val="2577445"/>
              <a:satOff val="-7397"/>
              <a:lumOff val="-1184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66801" y="2173457"/>
        <a:ext cx="22091" cy="4422"/>
      </dsp:txXfrm>
    </dsp:sp>
    <dsp:sp modelId="{2E5E5179-795B-1B46-AB3D-3EEFBB97EA26}">
      <dsp:nvSpPr>
        <dsp:cNvPr id="0" name=""/>
        <dsp:cNvSpPr/>
      </dsp:nvSpPr>
      <dsp:spPr>
        <a:xfrm>
          <a:off x="753011" y="1599363"/>
          <a:ext cx="1921018" cy="1152611"/>
        </a:xfrm>
        <a:prstGeom prst="rect">
          <a:avLst/>
        </a:prstGeom>
        <a:solidFill>
          <a:schemeClr val="accent2">
            <a:hueOff val="2343132"/>
            <a:satOff val="-6725"/>
            <a:lumOff val="-1076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622300">
            <a:lnSpc>
              <a:spcPct val="90000"/>
            </a:lnSpc>
            <a:spcBef>
              <a:spcPct val="0"/>
            </a:spcBef>
            <a:spcAft>
              <a:spcPct val="35000"/>
            </a:spcAft>
            <a:buNone/>
          </a:pPr>
          <a:r>
            <a:rPr lang="en-US" sz="1400" kern="1200" dirty="0"/>
            <a:t>Timeline &amp; Important Dates</a:t>
          </a:r>
        </a:p>
      </dsp:txBody>
      <dsp:txXfrm>
        <a:off x="753011" y="1599363"/>
        <a:ext cx="1921018" cy="1152611"/>
      </dsp:txXfrm>
    </dsp:sp>
    <dsp:sp modelId="{2CAB2064-B1AA-824D-8A05-FC34B523BD71}">
      <dsp:nvSpPr>
        <dsp:cNvPr id="0" name=""/>
        <dsp:cNvSpPr/>
      </dsp:nvSpPr>
      <dsp:spPr>
        <a:xfrm>
          <a:off x="5035082" y="2129949"/>
          <a:ext cx="411234" cy="91440"/>
        </a:xfrm>
        <a:custGeom>
          <a:avLst/>
          <a:gdLst/>
          <a:ahLst/>
          <a:cxnLst/>
          <a:rect l="0" t="0" r="0" b="0"/>
          <a:pathLst>
            <a:path>
              <a:moveTo>
                <a:pt x="0" y="45720"/>
              </a:moveTo>
              <a:lnTo>
                <a:pt x="411234" y="45720"/>
              </a:lnTo>
            </a:path>
          </a:pathLst>
        </a:custGeom>
        <a:noFill/>
        <a:ln w="12700" cap="flat" cmpd="sng" algn="ctr">
          <a:solidFill>
            <a:schemeClr val="accent2">
              <a:hueOff val="3221806"/>
              <a:satOff val="-9246"/>
              <a:lumOff val="-1480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9654" y="2173457"/>
        <a:ext cx="22091" cy="4422"/>
      </dsp:txXfrm>
    </dsp:sp>
    <dsp:sp modelId="{91B3392D-6679-734E-8C1D-9AC07D7D1364}">
      <dsp:nvSpPr>
        <dsp:cNvPr id="0" name=""/>
        <dsp:cNvSpPr/>
      </dsp:nvSpPr>
      <dsp:spPr>
        <a:xfrm>
          <a:off x="3115864" y="1599363"/>
          <a:ext cx="1921018" cy="1152611"/>
        </a:xfrm>
        <a:prstGeom prst="rect">
          <a:avLst/>
        </a:prstGeom>
        <a:solidFill>
          <a:schemeClr val="accent2">
            <a:hueOff val="2928915"/>
            <a:satOff val="-8406"/>
            <a:lumOff val="-1345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622300">
            <a:lnSpc>
              <a:spcPct val="90000"/>
            </a:lnSpc>
            <a:spcBef>
              <a:spcPct val="0"/>
            </a:spcBef>
            <a:spcAft>
              <a:spcPct val="35000"/>
            </a:spcAft>
            <a:buNone/>
          </a:pPr>
          <a:r>
            <a:rPr lang="en-US" sz="1400" kern="1200" dirty="0"/>
            <a:t>Submission Deadline: </a:t>
          </a:r>
          <a:r>
            <a:rPr lang="en-US" sz="2000" kern="1200" dirty="0">
              <a:solidFill>
                <a:schemeClr val="bg1"/>
              </a:solidFill>
            </a:rPr>
            <a:t>Aug 20, 2026</a:t>
          </a:r>
        </a:p>
      </dsp:txBody>
      <dsp:txXfrm>
        <a:off x="3115864" y="1599363"/>
        <a:ext cx="1921018" cy="1152611"/>
      </dsp:txXfrm>
    </dsp:sp>
    <dsp:sp modelId="{F30AF3AD-EFA0-6642-A565-B56DF5EAFB6B}">
      <dsp:nvSpPr>
        <dsp:cNvPr id="0" name=""/>
        <dsp:cNvSpPr/>
      </dsp:nvSpPr>
      <dsp:spPr>
        <a:xfrm>
          <a:off x="7397935" y="2129949"/>
          <a:ext cx="411234" cy="91440"/>
        </a:xfrm>
        <a:custGeom>
          <a:avLst/>
          <a:gdLst/>
          <a:ahLst/>
          <a:cxnLst/>
          <a:rect l="0" t="0" r="0" b="0"/>
          <a:pathLst>
            <a:path>
              <a:moveTo>
                <a:pt x="0" y="45720"/>
              </a:moveTo>
              <a:lnTo>
                <a:pt x="411234" y="45720"/>
              </a:lnTo>
            </a:path>
          </a:pathLst>
        </a:custGeom>
        <a:noFill/>
        <a:ln w="12700" cap="flat" cmpd="sng" algn="ctr">
          <a:solidFill>
            <a:schemeClr val="accent2">
              <a:hueOff val="3866168"/>
              <a:satOff val="-11096"/>
              <a:lumOff val="-17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592507" y="2173457"/>
        <a:ext cx="22091" cy="4422"/>
      </dsp:txXfrm>
    </dsp:sp>
    <dsp:sp modelId="{5C8C5BC0-2548-2C4B-9688-74F92ADB6570}">
      <dsp:nvSpPr>
        <dsp:cNvPr id="0" name=""/>
        <dsp:cNvSpPr/>
      </dsp:nvSpPr>
      <dsp:spPr>
        <a:xfrm>
          <a:off x="5478717" y="1599363"/>
          <a:ext cx="1921018" cy="1152611"/>
        </a:xfrm>
        <a:prstGeom prst="rect">
          <a:avLst/>
        </a:prstGeom>
        <a:solidFill>
          <a:schemeClr val="accent2">
            <a:hueOff val="3514698"/>
            <a:satOff val="-10087"/>
            <a:lumOff val="-1615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bg1"/>
              </a:solidFill>
            </a:rPr>
            <a:t>First Round of Virtual Competition</a:t>
          </a:r>
        </a:p>
        <a:p>
          <a:pPr marL="0" lvl="0" indent="0" algn="ctr" defTabSz="533400">
            <a:lnSpc>
              <a:spcPct val="90000"/>
            </a:lnSpc>
            <a:spcBef>
              <a:spcPct val="0"/>
            </a:spcBef>
            <a:spcAft>
              <a:spcPct val="35000"/>
            </a:spcAft>
            <a:buNone/>
          </a:pPr>
          <a:r>
            <a:rPr lang="en-US" sz="1600" kern="1200" dirty="0">
              <a:solidFill>
                <a:schemeClr val="bg1"/>
              </a:solidFill>
            </a:rPr>
            <a:t>Sep 10, 2026</a:t>
          </a:r>
        </a:p>
        <a:p>
          <a:pPr marL="0" lvl="0" indent="0" algn="ctr" defTabSz="533400">
            <a:lnSpc>
              <a:spcPct val="90000"/>
            </a:lnSpc>
            <a:spcBef>
              <a:spcPct val="0"/>
            </a:spcBef>
            <a:spcAft>
              <a:spcPct val="35000"/>
            </a:spcAft>
            <a:buNone/>
          </a:pPr>
          <a:r>
            <a:rPr lang="en-US" sz="1200" kern="1200" dirty="0"/>
            <a:t>Finalist Announcement: </a:t>
          </a:r>
        </a:p>
        <a:p>
          <a:pPr marL="0" lvl="0" indent="0" algn="ctr" defTabSz="533400">
            <a:lnSpc>
              <a:spcPct val="90000"/>
            </a:lnSpc>
            <a:spcBef>
              <a:spcPct val="0"/>
            </a:spcBef>
            <a:spcAft>
              <a:spcPct val="35000"/>
            </a:spcAft>
            <a:buNone/>
          </a:pPr>
          <a:r>
            <a:rPr lang="en-US" sz="1600" kern="1200" dirty="0"/>
            <a:t>Sep 15, 2026</a:t>
          </a:r>
        </a:p>
      </dsp:txBody>
      <dsp:txXfrm>
        <a:off x="5478717" y="1599363"/>
        <a:ext cx="1921018" cy="1152611"/>
      </dsp:txXfrm>
    </dsp:sp>
    <dsp:sp modelId="{4BB2F005-6737-4D4E-A277-6769CD2E9D57}">
      <dsp:nvSpPr>
        <dsp:cNvPr id="0" name=""/>
        <dsp:cNvSpPr/>
      </dsp:nvSpPr>
      <dsp:spPr>
        <a:xfrm>
          <a:off x="1713520" y="2750174"/>
          <a:ext cx="7088559" cy="411234"/>
        </a:xfrm>
        <a:custGeom>
          <a:avLst/>
          <a:gdLst/>
          <a:ahLst/>
          <a:cxnLst/>
          <a:rect l="0" t="0" r="0" b="0"/>
          <a:pathLst>
            <a:path>
              <a:moveTo>
                <a:pt x="7088559" y="0"/>
              </a:moveTo>
              <a:lnTo>
                <a:pt x="7088559" y="222717"/>
              </a:lnTo>
              <a:lnTo>
                <a:pt x="0" y="222717"/>
              </a:lnTo>
              <a:lnTo>
                <a:pt x="0" y="411234"/>
              </a:lnTo>
            </a:path>
          </a:pathLst>
        </a:custGeom>
        <a:noFill/>
        <a:ln w="12700" cap="flat" cmpd="sng" algn="ctr">
          <a:solidFill>
            <a:schemeClr val="accent2">
              <a:hueOff val="4510529"/>
              <a:satOff val="-12945"/>
              <a:lumOff val="-2072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80242" y="2953580"/>
        <a:ext cx="355115" cy="4422"/>
      </dsp:txXfrm>
    </dsp:sp>
    <dsp:sp modelId="{F8701A0F-5895-DD45-9A27-141972FAF687}">
      <dsp:nvSpPr>
        <dsp:cNvPr id="0" name=""/>
        <dsp:cNvSpPr/>
      </dsp:nvSpPr>
      <dsp:spPr>
        <a:xfrm>
          <a:off x="7841570" y="1599363"/>
          <a:ext cx="1921018" cy="1152611"/>
        </a:xfrm>
        <a:prstGeom prst="rect">
          <a:avLst/>
        </a:prstGeom>
        <a:solidFill>
          <a:schemeClr val="accent2">
            <a:hueOff val="4100480"/>
            <a:satOff val="-11768"/>
            <a:lumOff val="-1884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77850">
            <a:lnSpc>
              <a:spcPct val="90000"/>
            </a:lnSpc>
            <a:spcBef>
              <a:spcPct val="0"/>
            </a:spcBef>
            <a:spcAft>
              <a:spcPct val="35000"/>
            </a:spcAft>
            <a:buNone/>
          </a:pPr>
          <a:r>
            <a:rPr lang="en-US" sz="1300" kern="1200" dirty="0"/>
            <a:t>Live Pitch Event: during the </a:t>
          </a:r>
          <a:r>
            <a:rPr lang="en-US" sz="1300" kern="1200" dirty="0" err="1"/>
            <a:t>NanoFlorida</a:t>
          </a:r>
          <a:r>
            <a:rPr lang="en-US" sz="1300" kern="1200" dirty="0"/>
            <a:t> International Conference</a:t>
          </a:r>
        </a:p>
        <a:p>
          <a:pPr marL="0" lvl="0" indent="0" algn="ctr" defTabSz="577850">
            <a:lnSpc>
              <a:spcPct val="90000"/>
            </a:lnSpc>
            <a:spcBef>
              <a:spcPct val="0"/>
            </a:spcBef>
            <a:spcAft>
              <a:spcPct val="35000"/>
            </a:spcAft>
            <a:buNone/>
          </a:pPr>
          <a:r>
            <a:rPr lang="en-US" sz="1300" kern="1200" dirty="0"/>
            <a:t>Oct 2-4, 2026</a:t>
          </a:r>
        </a:p>
      </dsp:txBody>
      <dsp:txXfrm>
        <a:off x="7841570" y="1599363"/>
        <a:ext cx="1921018" cy="1152611"/>
      </dsp:txXfrm>
    </dsp:sp>
    <dsp:sp modelId="{477EA8B7-D6A2-C340-B2AF-EAC4B21D72C4}">
      <dsp:nvSpPr>
        <dsp:cNvPr id="0" name=""/>
        <dsp:cNvSpPr/>
      </dsp:nvSpPr>
      <dsp:spPr>
        <a:xfrm>
          <a:off x="2672229" y="3724394"/>
          <a:ext cx="411234" cy="91440"/>
        </a:xfrm>
        <a:custGeom>
          <a:avLst/>
          <a:gdLst/>
          <a:ahLst/>
          <a:cxnLst/>
          <a:rect l="0" t="0" r="0" b="0"/>
          <a:pathLst>
            <a:path>
              <a:moveTo>
                <a:pt x="0" y="45720"/>
              </a:moveTo>
              <a:lnTo>
                <a:pt x="411234" y="45720"/>
              </a:lnTo>
            </a:path>
          </a:pathLst>
        </a:custGeom>
        <a:noFill/>
        <a:ln w="12700" cap="flat" cmpd="sng" algn="ctr">
          <a:solidFill>
            <a:schemeClr val="accent2">
              <a:hueOff val="5154890"/>
              <a:satOff val="-14794"/>
              <a:lumOff val="-2368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66801" y="3767903"/>
        <a:ext cx="22091" cy="4422"/>
      </dsp:txXfrm>
    </dsp:sp>
    <dsp:sp modelId="{561F967B-7D51-774A-BBD6-83EA1842E430}">
      <dsp:nvSpPr>
        <dsp:cNvPr id="0" name=""/>
        <dsp:cNvSpPr/>
      </dsp:nvSpPr>
      <dsp:spPr>
        <a:xfrm>
          <a:off x="753011" y="3193808"/>
          <a:ext cx="1921018" cy="1152611"/>
        </a:xfrm>
        <a:prstGeom prst="rect">
          <a:avLst/>
        </a:prstGeom>
        <a:solidFill>
          <a:schemeClr val="accent2">
            <a:hueOff val="4686264"/>
            <a:satOff val="-13449"/>
            <a:lumOff val="-2153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622300">
            <a:lnSpc>
              <a:spcPct val="90000"/>
            </a:lnSpc>
            <a:spcBef>
              <a:spcPct val="0"/>
            </a:spcBef>
            <a:spcAft>
              <a:spcPct val="35000"/>
            </a:spcAft>
            <a:buNone/>
          </a:pPr>
          <a:r>
            <a:rPr lang="en-US" sz="1400" kern="1200" dirty="0"/>
            <a:t>How to Apply</a:t>
          </a:r>
        </a:p>
      </dsp:txBody>
      <dsp:txXfrm>
        <a:off x="753011" y="3193808"/>
        <a:ext cx="1921018" cy="1152611"/>
      </dsp:txXfrm>
    </dsp:sp>
    <dsp:sp modelId="{65FC0500-596B-A842-BBB3-359FD9EE0D1D}">
      <dsp:nvSpPr>
        <dsp:cNvPr id="0" name=""/>
        <dsp:cNvSpPr/>
      </dsp:nvSpPr>
      <dsp:spPr>
        <a:xfrm>
          <a:off x="5035082" y="3724394"/>
          <a:ext cx="411234" cy="91440"/>
        </a:xfrm>
        <a:custGeom>
          <a:avLst/>
          <a:gdLst/>
          <a:ahLst/>
          <a:cxnLst/>
          <a:rect l="0" t="0" r="0" b="0"/>
          <a:pathLst>
            <a:path>
              <a:moveTo>
                <a:pt x="0" y="45720"/>
              </a:moveTo>
              <a:lnTo>
                <a:pt x="411234" y="45720"/>
              </a:lnTo>
            </a:path>
          </a:pathLst>
        </a:custGeom>
        <a:noFill/>
        <a:ln w="12700" cap="flat" cmpd="sng" algn="ctr">
          <a:solidFill>
            <a:schemeClr val="accent2">
              <a:hueOff val="5799251"/>
              <a:satOff val="-16644"/>
              <a:lumOff val="-2664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9654" y="3767903"/>
        <a:ext cx="22091" cy="4422"/>
      </dsp:txXfrm>
    </dsp:sp>
    <dsp:sp modelId="{6218CF6C-A266-8F48-A4F0-899EFD6322F8}">
      <dsp:nvSpPr>
        <dsp:cNvPr id="0" name=""/>
        <dsp:cNvSpPr/>
      </dsp:nvSpPr>
      <dsp:spPr>
        <a:xfrm>
          <a:off x="3115864" y="3193808"/>
          <a:ext cx="1921018" cy="1152611"/>
        </a:xfrm>
        <a:prstGeom prst="rect">
          <a:avLst/>
        </a:prstGeom>
        <a:solidFill>
          <a:schemeClr val="accent2">
            <a:hueOff val="5272046"/>
            <a:satOff val="-15131"/>
            <a:lumOff val="-2422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77850">
            <a:lnSpc>
              <a:spcPct val="90000"/>
            </a:lnSpc>
            <a:spcBef>
              <a:spcPct val="0"/>
            </a:spcBef>
            <a:spcAft>
              <a:spcPct val="35000"/>
            </a:spcAft>
            <a:buNone/>
          </a:pPr>
          <a:r>
            <a:rPr lang="en-US" sz="1300" kern="1200" dirty="0"/>
            <a:t>Submit both a brief executive summary (max 1 page) detailing your technology, the problem it solves, and your team</a:t>
          </a:r>
        </a:p>
      </dsp:txBody>
      <dsp:txXfrm>
        <a:off x="3115864" y="3193808"/>
        <a:ext cx="1921018" cy="1152611"/>
      </dsp:txXfrm>
    </dsp:sp>
    <dsp:sp modelId="{24ADB400-8929-AB43-90D4-985D95D61B28}">
      <dsp:nvSpPr>
        <dsp:cNvPr id="0" name=""/>
        <dsp:cNvSpPr/>
      </dsp:nvSpPr>
      <dsp:spPr>
        <a:xfrm>
          <a:off x="7397935" y="3724394"/>
          <a:ext cx="411234" cy="91440"/>
        </a:xfrm>
        <a:custGeom>
          <a:avLst/>
          <a:gdLst/>
          <a:ahLst/>
          <a:cxnLst/>
          <a:rect l="0" t="0" r="0" b="0"/>
          <a:pathLst>
            <a:path>
              <a:moveTo>
                <a:pt x="0" y="45720"/>
              </a:moveTo>
              <a:lnTo>
                <a:pt x="411234" y="45720"/>
              </a:lnTo>
            </a:path>
          </a:pathLst>
        </a:custGeom>
        <a:noFill/>
        <a:ln w="12700" cap="flat" cmpd="sng" algn="ctr">
          <a:solidFill>
            <a:schemeClr val="accent2">
              <a:hueOff val="6443612"/>
              <a:satOff val="-18493"/>
              <a:lumOff val="-2960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592507" y="3767903"/>
        <a:ext cx="22091" cy="4422"/>
      </dsp:txXfrm>
    </dsp:sp>
    <dsp:sp modelId="{0EF5D806-013C-B04D-B19C-57148FA86477}">
      <dsp:nvSpPr>
        <dsp:cNvPr id="0" name=""/>
        <dsp:cNvSpPr/>
      </dsp:nvSpPr>
      <dsp:spPr>
        <a:xfrm>
          <a:off x="5478717" y="3193808"/>
          <a:ext cx="1921018" cy="1152611"/>
        </a:xfrm>
        <a:prstGeom prst="rect">
          <a:avLst/>
        </a:prstGeom>
        <a:solidFill>
          <a:schemeClr val="accent2">
            <a:hueOff val="5857830"/>
            <a:satOff val="-16812"/>
            <a:lumOff val="-2691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622300">
            <a:lnSpc>
              <a:spcPct val="90000"/>
            </a:lnSpc>
            <a:spcBef>
              <a:spcPct val="0"/>
            </a:spcBef>
            <a:spcAft>
              <a:spcPct val="35000"/>
            </a:spcAft>
            <a:buNone/>
          </a:pPr>
          <a:r>
            <a:rPr lang="en-US" sz="1400" kern="1200" dirty="0"/>
            <a:t>along with preliminary pitch deck based on the guidelines below.</a:t>
          </a:r>
        </a:p>
      </dsp:txBody>
      <dsp:txXfrm>
        <a:off x="5478717" y="3193808"/>
        <a:ext cx="1921018" cy="1152611"/>
      </dsp:txXfrm>
    </dsp:sp>
    <dsp:sp modelId="{957614BF-F26A-C347-B758-E7D1F6BEAB89}">
      <dsp:nvSpPr>
        <dsp:cNvPr id="0" name=""/>
        <dsp:cNvSpPr/>
      </dsp:nvSpPr>
      <dsp:spPr>
        <a:xfrm>
          <a:off x="7841570" y="3193808"/>
          <a:ext cx="1921018" cy="1152611"/>
        </a:xfrm>
        <a:prstGeom prst="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4132" tIns="98808" rIns="94132" bIns="98808" numCol="1" spcCol="1270" anchor="ctr" anchorCtr="0">
          <a:noAutofit/>
        </a:bodyPr>
        <a:lstStyle/>
        <a:p>
          <a:pPr marL="0" lvl="0" indent="0" algn="ctr" defTabSz="533400">
            <a:lnSpc>
              <a:spcPct val="90000"/>
            </a:lnSpc>
            <a:spcBef>
              <a:spcPct val="0"/>
            </a:spcBef>
            <a:spcAft>
              <a:spcPct val="35000"/>
            </a:spcAft>
            <a:buNone/>
          </a:pPr>
          <a:r>
            <a:rPr lang="en-US" sz="1200" kern="1200" dirty="0"/>
            <a:t>Submit your application through the link provided at FAN website</a:t>
          </a:r>
        </a:p>
        <a:p>
          <a:pPr marL="0" lvl="0" indent="0" algn="ctr" defTabSz="533400">
            <a:lnSpc>
              <a:spcPct val="90000"/>
            </a:lnSpc>
            <a:spcBef>
              <a:spcPct val="0"/>
            </a:spcBef>
            <a:spcAft>
              <a:spcPct val="35000"/>
            </a:spcAft>
            <a:buNone/>
          </a:pPr>
          <a:r>
            <a:rPr lang="en-US" sz="12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https://www.nanoflo.org/pitch</a:t>
          </a:r>
          <a:endParaRPr lang="en-US" sz="1200" kern="1200" dirty="0">
            <a:solidFill>
              <a:schemeClr val="bg1"/>
            </a:solidFill>
          </a:endParaRPr>
        </a:p>
      </dsp:txBody>
      <dsp:txXfrm>
        <a:off x="7841570" y="3193808"/>
        <a:ext cx="1921018" cy="11526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4FA49-2C89-7D47-8347-2951DA088E17}">
      <dsp:nvSpPr>
        <dsp:cNvPr id="0" name=""/>
        <dsp:cNvSpPr/>
      </dsp:nvSpPr>
      <dsp:spPr>
        <a:xfrm>
          <a:off x="0" y="38890"/>
          <a:ext cx="6900512" cy="1771453"/>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Recommended Length: Max 10 Slides | Presentation Time: 5 Minutes Strictly</a:t>
          </a:r>
        </a:p>
      </dsp:txBody>
      <dsp:txXfrm>
        <a:off x="86475" y="125365"/>
        <a:ext cx="6727562" cy="1598503"/>
      </dsp:txXfrm>
    </dsp:sp>
    <dsp:sp modelId="{2FB1DC7A-5C7E-3543-9944-1097E9E1ED2E}">
      <dsp:nvSpPr>
        <dsp:cNvPr id="0" name=""/>
        <dsp:cNvSpPr/>
      </dsp:nvSpPr>
      <dsp:spPr>
        <a:xfrm>
          <a:off x="0" y="1882343"/>
          <a:ext cx="6900512" cy="1771453"/>
        </a:xfrm>
        <a:prstGeom prst="roundRect">
          <a:avLst/>
        </a:prstGeom>
        <a:solidFill>
          <a:schemeClr val="accent2">
            <a:hueOff val="3221806"/>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To ensure your pitch balances technical brilliance with business viability, please structure your deck using the following framework.</a:t>
          </a:r>
        </a:p>
      </dsp:txBody>
      <dsp:txXfrm>
        <a:off x="86475" y="1968818"/>
        <a:ext cx="6727562" cy="1598503"/>
      </dsp:txXfrm>
    </dsp:sp>
    <dsp:sp modelId="{FD8562CE-3846-124D-92E1-A4CC0831A84B}">
      <dsp:nvSpPr>
        <dsp:cNvPr id="0" name=""/>
        <dsp:cNvSpPr/>
      </dsp:nvSpPr>
      <dsp:spPr>
        <a:xfrm>
          <a:off x="0" y="3725797"/>
          <a:ext cx="6900512" cy="1771453"/>
        </a:xfrm>
        <a:prstGeom prst="roundRect">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Remember, your audience includes investors who care about the business model just as much as the science!</a:t>
          </a:r>
        </a:p>
      </dsp:txBody>
      <dsp:txXfrm>
        <a:off x="86475" y="3812272"/>
        <a:ext cx="6727562" cy="1598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4D9D2-FA57-8045-857D-789E63A1F8F4}">
      <dsp:nvSpPr>
        <dsp:cNvPr id="0" name=""/>
        <dsp:cNvSpPr/>
      </dsp:nvSpPr>
      <dsp:spPr>
        <a:xfrm>
          <a:off x="0" y="0"/>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E1EAB0-2623-EF46-AB1A-D71AF69DB75F}">
      <dsp:nvSpPr>
        <dsp:cNvPr id="0" name=""/>
        <dsp:cNvSpPr/>
      </dsp:nvSpPr>
      <dsp:spPr>
        <a:xfrm>
          <a:off x="0" y="0"/>
          <a:ext cx="6900512" cy="276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dirty="0"/>
            <a:t>What to include: Company/Project name, a clear 1-sentence tagline explaining what you do (the "elevator pitch"), your name, and your track (Ideation vs. Startup).</a:t>
          </a:r>
        </a:p>
      </dsp:txBody>
      <dsp:txXfrm>
        <a:off x="0" y="0"/>
        <a:ext cx="6900512" cy="2768070"/>
      </dsp:txXfrm>
    </dsp:sp>
    <dsp:sp modelId="{57686CEA-C27F-CE42-B0E0-2C7A5E7AD52E}">
      <dsp:nvSpPr>
        <dsp:cNvPr id="0" name=""/>
        <dsp:cNvSpPr/>
      </dsp:nvSpPr>
      <dsp:spPr>
        <a:xfrm>
          <a:off x="0" y="2768070"/>
          <a:ext cx="6900512"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BFB6FB-B836-114A-86EF-4172A66BEFF4}">
      <dsp:nvSpPr>
        <dsp:cNvPr id="0" name=""/>
        <dsp:cNvSpPr/>
      </dsp:nvSpPr>
      <dsp:spPr>
        <a:xfrm>
          <a:off x="0" y="2768070"/>
          <a:ext cx="6900512" cy="276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Goal: Grab attention immediately.</a:t>
          </a:r>
        </a:p>
      </dsp:txBody>
      <dsp:txXfrm>
        <a:off x="0" y="2768070"/>
        <a:ext cx="6900512" cy="27680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351BF0-7C77-AA4C-B4C2-1566F2CD8CE0}">
      <dsp:nvSpPr>
        <dsp:cNvPr id="0" name=""/>
        <dsp:cNvSpPr/>
      </dsp:nvSpPr>
      <dsp:spPr>
        <a:xfrm>
          <a:off x="0" y="0"/>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949E4C-215C-D44B-92E6-5B2380BDF9CB}">
      <dsp:nvSpPr>
        <dsp:cNvPr id="0" name=""/>
        <dsp:cNvSpPr/>
      </dsp:nvSpPr>
      <dsp:spPr>
        <a:xfrm>
          <a:off x="0" y="0"/>
          <a:ext cx="6900512" cy="276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dirty="0"/>
            <a:t>What to include: What is the critical real-world bottleneck or pain point you are solving? Why do current market solutions fall short?</a:t>
          </a:r>
        </a:p>
      </dsp:txBody>
      <dsp:txXfrm>
        <a:off x="0" y="0"/>
        <a:ext cx="6900512" cy="2768070"/>
      </dsp:txXfrm>
    </dsp:sp>
    <dsp:sp modelId="{69D8AC1D-60C1-3848-BFA3-5B6139499E80}">
      <dsp:nvSpPr>
        <dsp:cNvPr id="0" name=""/>
        <dsp:cNvSpPr/>
      </dsp:nvSpPr>
      <dsp:spPr>
        <a:xfrm>
          <a:off x="0" y="2768070"/>
          <a:ext cx="6900512"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8D7E29-3D0B-1F44-91E6-555DD1D6C7B3}">
      <dsp:nvSpPr>
        <dsp:cNvPr id="0" name=""/>
        <dsp:cNvSpPr/>
      </dsp:nvSpPr>
      <dsp:spPr>
        <a:xfrm>
          <a:off x="0" y="2768070"/>
          <a:ext cx="6900512" cy="276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Tip: Frame this clearly—whether it's an efficiency bottleneck in semiconductor manufacturing or an unmet clinical need in nanomedicine.</a:t>
          </a:r>
        </a:p>
      </dsp:txBody>
      <dsp:txXfrm>
        <a:off x="0" y="2768070"/>
        <a:ext cx="6900512" cy="27680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7FC4E9-C2DF-D041-8BA8-986DFFFBCCAF}">
      <dsp:nvSpPr>
        <dsp:cNvPr id="0" name=""/>
        <dsp:cNvSpPr/>
      </dsp:nvSpPr>
      <dsp:spPr>
        <a:xfrm>
          <a:off x="0" y="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2198CB-BAC7-EE4A-BE3D-D90D997B24D1}">
      <dsp:nvSpPr>
        <dsp:cNvPr id="0" name=""/>
        <dsp:cNvSpPr/>
      </dsp:nvSpPr>
      <dsp:spPr>
        <a:xfrm>
          <a:off x="0" y="0"/>
          <a:ext cx="6900512" cy="276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What to include: Introduce your nanotechnology solution. How does it work?</a:t>
          </a:r>
        </a:p>
      </dsp:txBody>
      <dsp:txXfrm>
        <a:off x="0" y="0"/>
        <a:ext cx="6900512" cy="2768070"/>
      </dsp:txXfrm>
    </dsp:sp>
    <dsp:sp modelId="{B118C381-1BAE-5949-A346-890E5D6B4913}">
      <dsp:nvSpPr>
        <dsp:cNvPr id="0" name=""/>
        <dsp:cNvSpPr/>
      </dsp:nvSpPr>
      <dsp:spPr>
        <a:xfrm>
          <a:off x="0" y="276807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841FE8-0E3B-A24A-8F80-764EFA9A206B}">
      <dsp:nvSpPr>
        <dsp:cNvPr id="0" name=""/>
        <dsp:cNvSpPr/>
      </dsp:nvSpPr>
      <dsp:spPr>
        <a:xfrm>
          <a:off x="0" y="2768070"/>
          <a:ext cx="6900512" cy="276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Tip: Keep the science high-level but concrete. Use diagrams, microscopy images, or data charts to show proof-of-concept without getting bogged down in dense text.</a:t>
          </a:r>
        </a:p>
      </dsp:txBody>
      <dsp:txXfrm>
        <a:off x="0" y="2768070"/>
        <a:ext cx="6900512" cy="27680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62A14-4D87-C446-A38E-1C6858E756CB}">
      <dsp:nvSpPr>
        <dsp:cNvPr id="0" name=""/>
        <dsp:cNvSpPr/>
      </dsp:nvSpPr>
      <dsp:spPr>
        <a:xfrm>
          <a:off x="0" y="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5612EC-9E63-1D48-A91E-A26984DF1289}">
      <dsp:nvSpPr>
        <dsp:cNvPr id="0" name=""/>
        <dsp:cNvSpPr/>
      </dsp:nvSpPr>
      <dsp:spPr>
        <a:xfrm>
          <a:off x="0" y="0"/>
          <a:ext cx="6900512" cy="276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What to include: What makes your technology unique or proprietary? What is your competitive advantage (e.g., faster, cheaper, smaller)?</a:t>
          </a:r>
        </a:p>
      </dsp:txBody>
      <dsp:txXfrm>
        <a:off x="0" y="0"/>
        <a:ext cx="6900512" cy="2768070"/>
      </dsp:txXfrm>
    </dsp:sp>
    <dsp:sp modelId="{D201B142-9A69-D049-A689-BABE2F947BC2}">
      <dsp:nvSpPr>
        <dsp:cNvPr id="0" name=""/>
        <dsp:cNvSpPr/>
      </dsp:nvSpPr>
      <dsp:spPr>
        <a:xfrm>
          <a:off x="0" y="276807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EC555E-A87E-A047-8501-03FCCDF28296}">
      <dsp:nvSpPr>
        <dsp:cNvPr id="0" name=""/>
        <dsp:cNvSpPr/>
      </dsp:nvSpPr>
      <dsp:spPr>
        <a:xfrm>
          <a:off x="0" y="2768070"/>
          <a:ext cx="6900512" cy="2768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a:t>Note: State your IP status (e.g., patent pending, provisionally filed, or exclusive license from university tech transfer) without disclosing confidential trade secrets.</a:t>
          </a:r>
        </a:p>
      </dsp:txBody>
      <dsp:txXfrm>
        <a:off x="0" y="2768070"/>
        <a:ext cx="6900512" cy="2768070"/>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14E87F-FE53-DA43-A698-EE51245376F2}" type="datetimeFigureOut">
              <a:rPr lang="en-US" smtClean="0"/>
              <a:t>8/4/26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DA42B5-3BF8-184A-B0AD-02ECB904C76B}" type="slidenum">
              <a:rPr lang="en-US" smtClean="0"/>
              <a:t>‹#›</a:t>
            </a:fld>
            <a:endParaRPr lang="en-US"/>
          </a:p>
        </p:txBody>
      </p:sp>
    </p:spTree>
    <p:extLst>
      <p:ext uri="{BB962C8B-B14F-4D97-AF65-F5344CB8AC3E}">
        <p14:creationId xmlns:p14="http://schemas.microsoft.com/office/powerpoint/2010/main" val="2508300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7FF9-94FE-E822-C4D6-DFA0C4DED0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EC54D48-C64A-F88D-0BD7-73DC71E22B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688092-D32B-7D45-DDDE-7C47F69715C3}"/>
              </a:ext>
            </a:extLst>
          </p:cNvPr>
          <p:cNvSpPr>
            <a:spLocks noGrp="1"/>
          </p:cNvSpPr>
          <p:nvPr>
            <p:ph type="dt" sz="half" idx="10"/>
          </p:nvPr>
        </p:nvSpPr>
        <p:spPr/>
        <p:txBody>
          <a:bodyPr/>
          <a:lstStyle/>
          <a:p>
            <a:fld id="{7FC2C707-5B6C-D24D-8EC4-D6458A190025}" type="datetime1">
              <a:rPr lang="en-US" smtClean="0"/>
              <a:t>8/4/26</a:t>
            </a:fld>
            <a:endParaRPr lang="en-US"/>
          </a:p>
        </p:txBody>
      </p:sp>
      <p:sp>
        <p:nvSpPr>
          <p:cNvPr id="5" name="Footer Placeholder 4">
            <a:extLst>
              <a:ext uri="{FF2B5EF4-FFF2-40B4-BE49-F238E27FC236}">
                <a16:creationId xmlns:a16="http://schemas.microsoft.com/office/drawing/2014/main" id="{A07E05B1-A97B-B5C5-B62F-8467AF92263D}"/>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6" name="Slide Number Placeholder 5">
            <a:extLst>
              <a:ext uri="{FF2B5EF4-FFF2-40B4-BE49-F238E27FC236}">
                <a16:creationId xmlns:a16="http://schemas.microsoft.com/office/drawing/2014/main" id="{24ED6D6C-4AD0-65AD-E04C-B9CEF794FDB0}"/>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3043364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2DCCC-3C5A-5C75-B3A1-2F85C53F47E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123C7E-4A4E-40F5-2A48-DE5A60F7F9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C36E42-7594-C64F-7BDB-620819684F72}"/>
              </a:ext>
            </a:extLst>
          </p:cNvPr>
          <p:cNvSpPr>
            <a:spLocks noGrp="1"/>
          </p:cNvSpPr>
          <p:nvPr>
            <p:ph type="dt" sz="half" idx="10"/>
          </p:nvPr>
        </p:nvSpPr>
        <p:spPr/>
        <p:txBody>
          <a:bodyPr/>
          <a:lstStyle/>
          <a:p>
            <a:fld id="{DB246DCF-0AD0-784D-A9C3-5EF789554954}" type="datetime1">
              <a:rPr lang="en-US" smtClean="0"/>
              <a:t>8/4/26</a:t>
            </a:fld>
            <a:endParaRPr lang="en-US"/>
          </a:p>
        </p:txBody>
      </p:sp>
      <p:sp>
        <p:nvSpPr>
          <p:cNvPr id="5" name="Footer Placeholder 4">
            <a:extLst>
              <a:ext uri="{FF2B5EF4-FFF2-40B4-BE49-F238E27FC236}">
                <a16:creationId xmlns:a16="http://schemas.microsoft.com/office/drawing/2014/main" id="{11226D14-84EB-6743-3264-1ADEC1ACAF98}"/>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6" name="Slide Number Placeholder 5">
            <a:extLst>
              <a:ext uri="{FF2B5EF4-FFF2-40B4-BE49-F238E27FC236}">
                <a16:creationId xmlns:a16="http://schemas.microsoft.com/office/drawing/2014/main" id="{E6BCE32D-6501-C5B0-67FE-1CD662BA959B}"/>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4202055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510B7D-6CD6-C4CA-CBF0-71F48621D8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4C12A1-6E06-90A1-9E5F-88AF4C09DE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AF8567-8507-AC7C-0738-DBB41846C742}"/>
              </a:ext>
            </a:extLst>
          </p:cNvPr>
          <p:cNvSpPr>
            <a:spLocks noGrp="1"/>
          </p:cNvSpPr>
          <p:nvPr>
            <p:ph type="dt" sz="half" idx="10"/>
          </p:nvPr>
        </p:nvSpPr>
        <p:spPr/>
        <p:txBody>
          <a:bodyPr/>
          <a:lstStyle/>
          <a:p>
            <a:fld id="{FC0EBCB7-C91B-B740-857E-05F596C7A7C6}" type="datetime1">
              <a:rPr lang="en-US" smtClean="0"/>
              <a:t>8/4/26</a:t>
            </a:fld>
            <a:endParaRPr lang="en-US"/>
          </a:p>
        </p:txBody>
      </p:sp>
      <p:sp>
        <p:nvSpPr>
          <p:cNvPr id="5" name="Footer Placeholder 4">
            <a:extLst>
              <a:ext uri="{FF2B5EF4-FFF2-40B4-BE49-F238E27FC236}">
                <a16:creationId xmlns:a16="http://schemas.microsoft.com/office/drawing/2014/main" id="{EC816910-6CFD-DEAC-97DB-D769BFA02304}"/>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6" name="Slide Number Placeholder 5">
            <a:extLst>
              <a:ext uri="{FF2B5EF4-FFF2-40B4-BE49-F238E27FC236}">
                <a16:creationId xmlns:a16="http://schemas.microsoft.com/office/drawing/2014/main" id="{F2F4EFDF-A730-2E7C-2D0E-51141DA1DD24}"/>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2317781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DD597-CF4E-6288-1F45-55CC457609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36548F-C979-0811-E6C6-8CB40194FE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9BF8C4-5103-52EB-4F00-CC8BBBFB53BA}"/>
              </a:ext>
            </a:extLst>
          </p:cNvPr>
          <p:cNvSpPr>
            <a:spLocks noGrp="1"/>
          </p:cNvSpPr>
          <p:nvPr>
            <p:ph type="dt" sz="half" idx="10"/>
          </p:nvPr>
        </p:nvSpPr>
        <p:spPr/>
        <p:txBody>
          <a:bodyPr/>
          <a:lstStyle/>
          <a:p>
            <a:fld id="{7D6BF10E-437F-9B4A-B60E-397E2EFD1905}" type="datetime1">
              <a:rPr lang="en-US" smtClean="0"/>
              <a:t>8/4/26</a:t>
            </a:fld>
            <a:endParaRPr lang="en-US"/>
          </a:p>
        </p:txBody>
      </p:sp>
      <p:sp>
        <p:nvSpPr>
          <p:cNvPr id="5" name="Footer Placeholder 4">
            <a:extLst>
              <a:ext uri="{FF2B5EF4-FFF2-40B4-BE49-F238E27FC236}">
                <a16:creationId xmlns:a16="http://schemas.microsoft.com/office/drawing/2014/main" id="{DD47329B-8DFF-829E-509B-D7E5059590AE}"/>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6" name="Slide Number Placeholder 5">
            <a:extLst>
              <a:ext uri="{FF2B5EF4-FFF2-40B4-BE49-F238E27FC236}">
                <a16:creationId xmlns:a16="http://schemas.microsoft.com/office/drawing/2014/main" id="{130D7BCD-E54C-7606-C7C2-48BFBE4F15EE}"/>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3233863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F966E-D271-7A03-F33A-5C3B2C29FF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209448-663E-E13F-F547-96BA305A822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EBAB48-662C-6BF8-BF05-579CD3033AE0}"/>
              </a:ext>
            </a:extLst>
          </p:cNvPr>
          <p:cNvSpPr>
            <a:spLocks noGrp="1"/>
          </p:cNvSpPr>
          <p:nvPr>
            <p:ph type="dt" sz="half" idx="10"/>
          </p:nvPr>
        </p:nvSpPr>
        <p:spPr/>
        <p:txBody>
          <a:bodyPr/>
          <a:lstStyle/>
          <a:p>
            <a:fld id="{D6E799D3-E8DA-D44C-BE7A-09438464046E}" type="datetime1">
              <a:rPr lang="en-US" smtClean="0"/>
              <a:t>8/4/26</a:t>
            </a:fld>
            <a:endParaRPr lang="en-US"/>
          </a:p>
        </p:txBody>
      </p:sp>
      <p:sp>
        <p:nvSpPr>
          <p:cNvPr id="5" name="Footer Placeholder 4">
            <a:extLst>
              <a:ext uri="{FF2B5EF4-FFF2-40B4-BE49-F238E27FC236}">
                <a16:creationId xmlns:a16="http://schemas.microsoft.com/office/drawing/2014/main" id="{1714C4D7-8FDC-22EC-016C-497DDDB414C2}"/>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6" name="Slide Number Placeholder 5">
            <a:extLst>
              <a:ext uri="{FF2B5EF4-FFF2-40B4-BE49-F238E27FC236}">
                <a16:creationId xmlns:a16="http://schemas.microsoft.com/office/drawing/2014/main" id="{88869B11-0D0A-F26E-C3D3-72B4BD84ECBD}"/>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272713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17455-C930-3CEA-FE8A-CDFE52D75A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D4EEF4-084A-F867-6028-2B54449628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E4A25B-671E-5AE3-EBD3-F9D050EC3D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4570D6-6C52-21B2-259D-4BC69F570923}"/>
              </a:ext>
            </a:extLst>
          </p:cNvPr>
          <p:cNvSpPr>
            <a:spLocks noGrp="1"/>
          </p:cNvSpPr>
          <p:nvPr>
            <p:ph type="dt" sz="half" idx="10"/>
          </p:nvPr>
        </p:nvSpPr>
        <p:spPr/>
        <p:txBody>
          <a:bodyPr/>
          <a:lstStyle/>
          <a:p>
            <a:fld id="{6DD37EDE-A25E-B14B-9CB8-64E9E97ECDBA}" type="datetime1">
              <a:rPr lang="en-US" smtClean="0"/>
              <a:t>8/4/26</a:t>
            </a:fld>
            <a:endParaRPr lang="en-US"/>
          </a:p>
        </p:txBody>
      </p:sp>
      <p:sp>
        <p:nvSpPr>
          <p:cNvPr id="6" name="Footer Placeholder 5">
            <a:extLst>
              <a:ext uri="{FF2B5EF4-FFF2-40B4-BE49-F238E27FC236}">
                <a16:creationId xmlns:a16="http://schemas.microsoft.com/office/drawing/2014/main" id="{4B4F4A0E-EE31-AC58-5ED4-A55BC7419B3B}"/>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7" name="Slide Number Placeholder 6">
            <a:extLst>
              <a:ext uri="{FF2B5EF4-FFF2-40B4-BE49-F238E27FC236}">
                <a16:creationId xmlns:a16="http://schemas.microsoft.com/office/drawing/2014/main" id="{5EC0B118-DDDE-1C0F-F080-357240079D43}"/>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1655757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7212A-852D-E8B3-AA54-81019CFF0A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3014D9-8175-45E1-4D8A-3F0E347540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0B4B34-CB1D-D67E-B0C8-5138E9985A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412F4A-0B49-99CD-2936-A8ED999BC6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8422AC-58DB-5152-8221-E3A454D8F4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8B00FC-A8AF-DEBF-926F-241A3A8117B3}"/>
              </a:ext>
            </a:extLst>
          </p:cNvPr>
          <p:cNvSpPr>
            <a:spLocks noGrp="1"/>
          </p:cNvSpPr>
          <p:nvPr>
            <p:ph type="dt" sz="half" idx="10"/>
          </p:nvPr>
        </p:nvSpPr>
        <p:spPr/>
        <p:txBody>
          <a:bodyPr/>
          <a:lstStyle/>
          <a:p>
            <a:fld id="{F5D6C223-7474-0945-B084-25F24682FA2B}" type="datetime1">
              <a:rPr lang="en-US" smtClean="0"/>
              <a:t>8/4/26</a:t>
            </a:fld>
            <a:endParaRPr lang="en-US"/>
          </a:p>
        </p:txBody>
      </p:sp>
      <p:sp>
        <p:nvSpPr>
          <p:cNvPr id="8" name="Footer Placeholder 7">
            <a:extLst>
              <a:ext uri="{FF2B5EF4-FFF2-40B4-BE49-F238E27FC236}">
                <a16:creationId xmlns:a16="http://schemas.microsoft.com/office/drawing/2014/main" id="{50B18AFF-C370-E05B-0BA9-6553E2F6DA81}"/>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9" name="Slide Number Placeholder 8">
            <a:extLst>
              <a:ext uri="{FF2B5EF4-FFF2-40B4-BE49-F238E27FC236}">
                <a16:creationId xmlns:a16="http://schemas.microsoft.com/office/drawing/2014/main" id="{E3FE4F94-06C8-ACE1-ECEC-828498065550}"/>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427331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C2F82-9874-96D2-4C70-1154366F71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4D7C3E-DB1B-8FF5-2DE3-4A479CF6D836}"/>
              </a:ext>
            </a:extLst>
          </p:cNvPr>
          <p:cNvSpPr>
            <a:spLocks noGrp="1"/>
          </p:cNvSpPr>
          <p:nvPr>
            <p:ph type="dt" sz="half" idx="10"/>
          </p:nvPr>
        </p:nvSpPr>
        <p:spPr/>
        <p:txBody>
          <a:bodyPr/>
          <a:lstStyle/>
          <a:p>
            <a:fld id="{2F6D1A75-0F92-1C42-A8F4-F7A83B60F93F}" type="datetime1">
              <a:rPr lang="en-US" smtClean="0"/>
              <a:t>8/4/26</a:t>
            </a:fld>
            <a:endParaRPr lang="en-US"/>
          </a:p>
        </p:txBody>
      </p:sp>
      <p:sp>
        <p:nvSpPr>
          <p:cNvPr id="4" name="Footer Placeholder 3">
            <a:extLst>
              <a:ext uri="{FF2B5EF4-FFF2-40B4-BE49-F238E27FC236}">
                <a16:creationId xmlns:a16="http://schemas.microsoft.com/office/drawing/2014/main" id="{51D276F8-8B83-0676-D3C7-928E7EB2E6F6}"/>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5" name="Slide Number Placeholder 4">
            <a:extLst>
              <a:ext uri="{FF2B5EF4-FFF2-40B4-BE49-F238E27FC236}">
                <a16:creationId xmlns:a16="http://schemas.microsoft.com/office/drawing/2014/main" id="{E998D5EC-ECA4-EF37-E75B-AC17E3B803DB}"/>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4030119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BDAA1C-FEAD-1226-43F6-A18B9E3458E5}"/>
              </a:ext>
            </a:extLst>
          </p:cNvPr>
          <p:cNvSpPr>
            <a:spLocks noGrp="1"/>
          </p:cNvSpPr>
          <p:nvPr>
            <p:ph type="dt" sz="half" idx="10"/>
          </p:nvPr>
        </p:nvSpPr>
        <p:spPr/>
        <p:txBody>
          <a:bodyPr/>
          <a:lstStyle/>
          <a:p>
            <a:fld id="{FD609A8D-7D02-514C-8AC8-CDBACAFB0D7F}" type="datetime1">
              <a:rPr lang="en-US" smtClean="0"/>
              <a:t>8/4/26</a:t>
            </a:fld>
            <a:endParaRPr lang="en-US"/>
          </a:p>
        </p:txBody>
      </p:sp>
      <p:sp>
        <p:nvSpPr>
          <p:cNvPr id="3" name="Footer Placeholder 2">
            <a:extLst>
              <a:ext uri="{FF2B5EF4-FFF2-40B4-BE49-F238E27FC236}">
                <a16:creationId xmlns:a16="http://schemas.microsoft.com/office/drawing/2014/main" id="{052F88FA-EBDE-61DB-4A2F-47072EE3D721}"/>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4" name="Slide Number Placeholder 3">
            <a:extLst>
              <a:ext uri="{FF2B5EF4-FFF2-40B4-BE49-F238E27FC236}">
                <a16:creationId xmlns:a16="http://schemas.microsoft.com/office/drawing/2014/main" id="{3BB5C457-2707-4FD1-2875-EC9938BC1F11}"/>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653982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EE0E5-0C11-7002-CDBF-7A3E4C902A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8D8306A-85C3-5106-16D5-4E91FDED26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EF948B-687F-6E4A-BF01-3DBD258064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1F95E3-9E91-524E-8654-C79B6FFD55D4}"/>
              </a:ext>
            </a:extLst>
          </p:cNvPr>
          <p:cNvSpPr>
            <a:spLocks noGrp="1"/>
          </p:cNvSpPr>
          <p:nvPr>
            <p:ph type="dt" sz="half" idx="10"/>
          </p:nvPr>
        </p:nvSpPr>
        <p:spPr/>
        <p:txBody>
          <a:bodyPr/>
          <a:lstStyle/>
          <a:p>
            <a:fld id="{AE28C6C3-76EF-3B4C-9E70-53CAE12D473D}" type="datetime1">
              <a:rPr lang="en-US" smtClean="0"/>
              <a:t>8/4/26</a:t>
            </a:fld>
            <a:endParaRPr lang="en-US"/>
          </a:p>
        </p:txBody>
      </p:sp>
      <p:sp>
        <p:nvSpPr>
          <p:cNvPr id="6" name="Footer Placeholder 5">
            <a:extLst>
              <a:ext uri="{FF2B5EF4-FFF2-40B4-BE49-F238E27FC236}">
                <a16:creationId xmlns:a16="http://schemas.microsoft.com/office/drawing/2014/main" id="{72C0E995-66DE-4A7F-F9A4-D1BC132E479C}"/>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7" name="Slide Number Placeholder 6">
            <a:extLst>
              <a:ext uri="{FF2B5EF4-FFF2-40B4-BE49-F238E27FC236}">
                <a16:creationId xmlns:a16="http://schemas.microsoft.com/office/drawing/2014/main" id="{0AFB3BB5-4958-F27C-FA90-50CAE0B54555}"/>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946476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6149F-72E6-15C8-2270-B2183DB543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7AE66E-9330-416D-76DA-BDA5B4BDAE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F56320-9D13-D17A-10DF-A80064325D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25985E-C82C-D74C-696D-57835169A518}"/>
              </a:ext>
            </a:extLst>
          </p:cNvPr>
          <p:cNvSpPr>
            <a:spLocks noGrp="1"/>
          </p:cNvSpPr>
          <p:nvPr>
            <p:ph type="dt" sz="half" idx="10"/>
          </p:nvPr>
        </p:nvSpPr>
        <p:spPr/>
        <p:txBody>
          <a:bodyPr/>
          <a:lstStyle/>
          <a:p>
            <a:fld id="{186FAC92-CBFB-B540-A961-B93FEA964937}" type="datetime1">
              <a:rPr lang="en-US" smtClean="0"/>
              <a:t>8/4/26</a:t>
            </a:fld>
            <a:endParaRPr lang="en-US"/>
          </a:p>
        </p:txBody>
      </p:sp>
      <p:sp>
        <p:nvSpPr>
          <p:cNvPr id="6" name="Footer Placeholder 5">
            <a:extLst>
              <a:ext uri="{FF2B5EF4-FFF2-40B4-BE49-F238E27FC236}">
                <a16:creationId xmlns:a16="http://schemas.microsoft.com/office/drawing/2014/main" id="{5B3B1693-C73E-1663-36A2-84D973DD386D}"/>
              </a:ext>
            </a:extLst>
          </p:cNvPr>
          <p:cNvSpPr>
            <a:spLocks noGrp="1"/>
          </p:cNvSpPr>
          <p:nvPr>
            <p:ph type="ftr" sz="quarter" idx="11"/>
          </p:nvPr>
        </p:nvSpPr>
        <p:spPr/>
        <p:txBody>
          <a:bodyPr/>
          <a:lstStyle/>
          <a:p>
            <a:r>
              <a:rPr lang="en-US"/>
              <a:t>NANOFLORIDA INTERNATIONAL CONFERENCE 2026- PITCH COMPETITION  Florida Association for Nanotechnology (FAN)</a:t>
            </a:r>
          </a:p>
        </p:txBody>
      </p:sp>
      <p:sp>
        <p:nvSpPr>
          <p:cNvPr id="7" name="Slide Number Placeholder 6">
            <a:extLst>
              <a:ext uri="{FF2B5EF4-FFF2-40B4-BE49-F238E27FC236}">
                <a16:creationId xmlns:a16="http://schemas.microsoft.com/office/drawing/2014/main" id="{5CA82E43-E84E-9B8C-72CA-98BB37F3ED72}"/>
              </a:ext>
            </a:extLst>
          </p:cNvPr>
          <p:cNvSpPr>
            <a:spLocks noGrp="1"/>
          </p:cNvSpPr>
          <p:nvPr>
            <p:ph type="sldNum" sz="quarter" idx="12"/>
          </p:nvPr>
        </p:nvSpPr>
        <p:spPr/>
        <p:txBody>
          <a:bodyPr/>
          <a:lstStyle/>
          <a:p>
            <a:fld id="{BC6D72FE-4523-F24B-86DD-A1B490335E0F}" type="slidenum">
              <a:rPr lang="en-US" smtClean="0"/>
              <a:t>‹#›</a:t>
            </a:fld>
            <a:endParaRPr lang="en-US"/>
          </a:p>
        </p:txBody>
      </p:sp>
    </p:spTree>
    <p:extLst>
      <p:ext uri="{BB962C8B-B14F-4D97-AF65-F5344CB8AC3E}">
        <p14:creationId xmlns:p14="http://schemas.microsoft.com/office/powerpoint/2010/main" val="419529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699423-64F5-4508-80FF-0760F1EB64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20BD81-8325-983C-C667-65462331B6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FE9702-F1AA-5CFB-915F-054855672E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AACE86-AD09-3745-8B8D-30147579DA07}" type="datetime1">
              <a:rPr lang="en-US" smtClean="0"/>
              <a:t>8/4/26</a:t>
            </a:fld>
            <a:endParaRPr lang="en-US"/>
          </a:p>
        </p:txBody>
      </p:sp>
      <p:sp>
        <p:nvSpPr>
          <p:cNvPr id="5" name="Footer Placeholder 4">
            <a:extLst>
              <a:ext uri="{FF2B5EF4-FFF2-40B4-BE49-F238E27FC236}">
                <a16:creationId xmlns:a16="http://schemas.microsoft.com/office/drawing/2014/main" id="{D943DCAB-C7BF-317E-E498-C626962C63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NANOFLORIDA INTERNATIONAL CONFERENCE 2026- PITCH COMPETITION  Florida Association for Nanotechnology (FAN)</a:t>
            </a:r>
          </a:p>
        </p:txBody>
      </p:sp>
      <p:sp>
        <p:nvSpPr>
          <p:cNvPr id="6" name="Slide Number Placeholder 5">
            <a:extLst>
              <a:ext uri="{FF2B5EF4-FFF2-40B4-BE49-F238E27FC236}">
                <a16:creationId xmlns:a16="http://schemas.microsoft.com/office/drawing/2014/main" id="{7CCF61C0-1881-E0DB-2705-03A928B6DE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C6D72FE-4523-F24B-86DD-A1B490335E0F}" type="slidenum">
              <a:rPr lang="en-US" smtClean="0"/>
              <a:t>‹#›</a:t>
            </a:fld>
            <a:endParaRPr lang="en-US"/>
          </a:p>
        </p:txBody>
      </p:sp>
    </p:spTree>
    <p:extLst>
      <p:ext uri="{BB962C8B-B14F-4D97-AF65-F5344CB8AC3E}">
        <p14:creationId xmlns:p14="http://schemas.microsoft.com/office/powerpoint/2010/main" val="1945779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5AE9FC70-8A26-4CF2-8E04-EBDADB8B8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09CB703-C563-4F1F-BF28-83C06E978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a:extLst>
              <a:ext uri="{FF2B5EF4-FFF2-40B4-BE49-F238E27FC236}">
                <a16:creationId xmlns:a16="http://schemas.microsoft.com/office/drawing/2014/main" id="{35DC80B3-1DAC-4038-84C0-20CA38D9D2AD}"/>
              </a:ext>
            </a:extLst>
          </p:cNvPr>
          <p:cNvSpPr>
            <a:spLocks noGrp="1"/>
          </p:cNvSpPr>
          <p:nvPr>
            <p:ph type="ctrTitle"/>
          </p:nvPr>
        </p:nvSpPr>
        <p:spPr>
          <a:xfrm>
            <a:off x="460215" y="190017"/>
            <a:ext cx="11271570" cy="2911476"/>
          </a:xfrm>
        </p:spPr>
        <p:txBody>
          <a:bodyPr vert="horz" lIns="91440" tIns="45720" rIns="91440" bIns="45720" rtlCol="0" anchor="b">
            <a:noAutofit/>
          </a:bodyPr>
          <a:lstStyle/>
          <a:p>
            <a:br>
              <a:rPr lang="en-US" sz="3200" kern="1200" spc="300">
                <a:solidFill>
                  <a:srgbClr val="FFFFFF"/>
                </a:solidFill>
                <a:latin typeface="+mj-lt"/>
                <a:ea typeface="+mj-ea"/>
                <a:cs typeface="+mj-cs"/>
              </a:rPr>
            </a:br>
            <a:r>
              <a:rPr lang="en-US" sz="3200" kern="1200" spc="300">
                <a:solidFill>
                  <a:srgbClr val="FFFFFF"/>
                </a:solidFill>
                <a:latin typeface="+mj-lt"/>
                <a:ea typeface="+mj-ea"/>
                <a:cs typeface="+mj-cs"/>
              </a:rPr>
              <a:t>NANOFLORIDA INTERNATIONAL CONFERENCE 2026 </a:t>
            </a:r>
            <a:br>
              <a:rPr lang="en-US" sz="3200" kern="1200" spc="300">
                <a:solidFill>
                  <a:srgbClr val="FFFFFF"/>
                </a:solidFill>
                <a:latin typeface="+mj-lt"/>
                <a:ea typeface="+mj-ea"/>
                <a:cs typeface="+mj-cs"/>
              </a:rPr>
            </a:br>
            <a:br>
              <a:rPr lang="en-US" sz="3200" kern="1200" spc="300">
                <a:solidFill>
                  <a:srgbClr val="FFFFFF"/>
                </a:solidFill>
                <a:latin typeface="+mj-lt"/>
                <a:ea typeface="+mj-ea"/>
                <a:cs typeface="+mj-cs"/>
              </a:rPr>
            </a:br>
            <a:r>
              <a:rPr lang="en-US" sz="3200" kern="1200" spc="300">
                <a:solidFill>
                  <a:srgbClr val="FFFFFF"/>
                </a:solidFill>
                <a:latin typeface="+mj-lt"/>
                <a:ea typeface="+mj-ea"/>
                <a:cs typeface="+mj-cs"/>
              </a:rPr>
              <a:t>PITCH COMPETITION</a:t>
            </a:r>
            <a:br>
              <a:rPr lang="en-US" sz="3200" kern="1200" spc="300">
                <a:solidFill>
                  <a:srgbClr val="FFFFFF"/>
                </a:solidFill>
                <a:latin typeface="+mj-lt"/>
                <a:ea typeface="+mj-ea"/>
                <a:cs typeface="+mj-cs"/>
              </a:rPr>
            </a:br>
            <a:br>
              <a:rPr lang="en-US" sz="3200" kern="1200" spc="300">
                <a:solidFill>
                  <a:srgbClr val="FFFFFF"/>
                </a:solidFill>
                <a:latin typeface="+mj-lt"/>
                <a:ea typeface="+mj-ea"/>
                <a:cs typeface="+mj-cs"/>
              </a:rPr>
            </a:br>
            <a:r>
              <a:rPr lang="en-US" sz="3200" kern="1200" spc="300">
                <a:solidFill>
                  <a:schemeClr val="tx2">
                    <a:lumMod val="10000"/>
                    <a:lumOff val="90000"/>
                  </a:schemeClr>
                </a:solidFill>
                <a:latin typeface="+mj-lt"/>
                <a:ea typeface="+mj-ea"/>
                <a:cs typeface="+mj-cs"/>
              </a:rPr>
              <a:t>P</a:t>
            </a:r>
            <a:r>
              <a:rPr lang="en-US" sz="3200" kern="1200">
                <a:solidFill>
                  <a:schemeClr val="tx2">
                    <a:lumMod val="10000"/>
                    <a:lumOff val="90000"/>
                  </a:schemeClr>
                </a:solidFill>
                <a:latin typeface="+mj-lt"/>
                <a:ea typeface="+mj-ea"/>
                <a:cs typeface="+mj-cs"/>
              </a:rPr>
              <a:t>itch Deck Template Guidelines</a:t>
            </a:r>
            <a:endParaRPr lang="en-US" sz="3200" kern="1200" dirty="0">
              <a:solidFill>
                <a:schemeClr val="tx2">
                  <a:lumMod val="10000"/>
                  <a:lumOff val="90000"/>
                </a:schemeClr>
              </a:solidFill>
              <a:latin typeface="+mj-lt"/>
              <a:ea typeface="+mj-ea"/>
              <a:cs typeface="+mj-cs"/>
            </a:endParaRPr>
          </a:p>
        </p:txBody>
      </p:sp>
      <p:sp>
        <p:nvSpPr>
          <p:cNvPr id="5" name="T">
            <a:extLst>
              <a:ext uri="{FF2B5EF4-FFF2-40B4-BE49-F238E27FC236}">
                <a16:creationId xmlns:a16="http://schemas.microsoft.com/office/drawing/2014/main" id="{D14C9B99-636F-BC74-7F60-6F285C8F73C0}"/>
              </a:ext>
            </a:extLst>
          </p:cNvPr>
          <p:cNvSpPr/>
          <p:nvPr/>
        </p:nvSpPr>
        <p:spPr>
          <a:xfrm>
            <a:off x="3292158" y="5377555"/>
            <a:ext cx="8606060" cy="745857"/>
          </a:xfrm>
          <a:prstGeom prst="rect">
            <a:avLst/>
          </a:prstGeom>
        </p:spPr>
        <p:txBody>
          <a:bodyPr vert="horz" lIns="91440" tIns="45720" rIns="91440" bIns="45720" rtlCol="0">
            <a:normAutofit fontScale="92500" lnSpcReduction="20000"/>
          </a:bodyPr>
          <a:lstStyle/>
          <a:p>
            <a:pPr algn="r">
              <a:lnSpc>
                <a:spcPct val="90000"/>
              </a:lnSpc>
              <a:spcBef>
                <a:spcPts val="1000"/>
              </a:spcBef>
              <a:spcAft>
                <a:spcPts val="600"/>
              </a:spcAft>
            </a:pPr>
            <a:r>
              <a:rPr lang="en-US" sz="2000" kern="1200" spc="200" dirty="0">
                <a:solidFill>
                  <a:srgbClr val="FFFFFF"/>
                </a:solidFill>
                <a:latin typeface="+mn-lt"/>
                <a:ea typeface="+mn-ea"/>
                <a:cs typeface="+mn-cs"/>
              </a:rPr>
              <a:t>Florida Association for Nanotechnology (FAN)</a:t>
            </a:r>
          </a:p>
          <a:p>
            <a:pPr algn="r">
              <a:lnSpc>
                <a:spcPct val="90000"/>
              </a:lnSpc>
              <a:spcBef>
                <a:spcPts val="1000"/>
              </a:spcBef>
              <a:spcAft>
                <a:spcPts val="600"/>
              </a:spcAft>
            </a:pPr>
            <a:r>
              <a:rPr lang="en-US" sz="2000" kern="1200" spc="200" dirty="0">
                <a:solidFill>
                  <a:srgbClr val="FFFFFF"/>
                </a:solidFill>
                <a:latin typeface="+mn-lt"/>
                <a:ea typeface="+mn-ea"/>
                <a:cs typeface="+mn-cs"/>
              </a:rPr>
              <a:t>October 2-4, 2026</a:t>
            </a:r>
          </a:p>
        </p:txBody>
      </p:sp>
      <p:sp>
        <p:nvSpPr>
          <p:cNvPr id="30"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041" y="259737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cxnSp>
        <p:nvCxnSpPr>
          <p:cNvPr id="32" name="Straight Connector 31">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10" name="Graphic 9" descr="Checkmark">
            <a:extLst>
              <a:ext uri="{FF2B5EF4-FFF2-40B4-BE49-F238E27FC236}">
                <a16:creationId xmlns:a16="http://schemas.microsoft.com/office/drawing/2014/main" id="{C2C674A8-59FC-8910-6894-336705BFD91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508391" y="2814239"/>
            <a:ext cx="3217333" cy="3217333"/>
          </a:xfrm>
          <a:prstGeom prst="rect">
            <a:avLst/>
          </a:prstGeom>
        </p:spPr>
      </p:pic>
      <p:sp>
        <p:nvSpPr>
          <p:cNvPr id="34"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7821" y="282667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36"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9869" y="610939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pic>
        <p:nvPicPr>
          <p:cNvPr id="6" name="Picture 5" descr="Florida Association for Nanotechnology | LinkedIn">
            <a:extLst>
              <a:ext uri="{FF2B5EF4-FFF2-40B4-BE49-F238E27FC236}">
                <a16:creationId xmlns:a16="http://schemas.microsoft.com/office/drawing/2014/main" id="{1DCFED84-A7A2-3996-0415-336F515D305C}"/>
              </a:ext>
            </a:extLst>
          </p:cNvPr>
          <p:cNvPicPr>
            <a:picLocks noChangeAspect="1"/>
          </p:cNvPicPr>
          <p:nvPr/>
        </p:nvPicPr>
        <p:blipFill>
          <a:blip r:embed="rId3"/>
          <a:stretch>
            <a:fillRect/>
          </a:stretch>
        </p:blipFill>
        <p:spPr>
          <a:xfrm>
            <a:off x="5136971" y="5333713"/>
            <a:ext cx="771329" cy="771329"/>
          </a:xfrm>
          <a:prstGeom prst="rect">
            <a:avLst/>
          </a:prstGeom>
        </p:spPr>
      </p:pic>
    </p:spTree>
    <p:extLst>
      <p:ext uri="{BB962C8B-B14F-4D97-AF65-F5344CB8AC3E}">
        <p14:creationId xmlns:p14="http://schemas.microsoft.com/office/powerpoint/2010/main" val="1787888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B01A20-F8B4-746A-4AA2-1B2A2A456E63}"/>
              </a:ext>
            </a:extLst>
          </p:cNvPr>
          <p:cNvSpPr>
            <a:spLocks noGrp="1"/>
          </p:cNvSpPr>
          <p:nvPr>
            <p:ph type="title"/>
          </p:nvPr>
        </p:nvSpPr>
        <p:spPr>
          <a:xfrm>
            <a:off x="841248" y="548640"/>
            <a:ext cx="3600860" cy="5431536"/>
          </a:xfrm>
        </p:spPr>
        <p:txBody>
          <a:bodyPr>
            <a:normAutofit/>
          </a:bodyPr>
          <a:lstStyle/>
          <a:p>
            <a:r>
              <a:rPr lang="en-US" sz="3400"/>
              <a:t>Slide 6: Commercialization Pathway &amp; Regulatory Strategy</a:t>
            </a:r>
            <a:br>
              <a:rPr lang="en-US" sz="3400"/>
            </a:br>
            <a:endParaRPr lang="en-US" sz="3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5400B3C-9A34-4CE5-5B94-18F067109533}"/>
              </a:ext>
            </a:extLst>
          </p:cNvPr>
          <p:cNvSpPr>
            <a:spLocks noGrp="1"/>
          </p:cNvSpPr>
          <p:nvPr>
            <p:ph idx="1"/>
          </p:nvPr>
        </p:nvSpPr>
        <p:spPr>
          <a:xfrm>
            <a:off x="5126418" y="552091"/>
            <a:ext cx="6224335" cy="5431536"/>
          </a:xfrm>
        </p:spPr>
        <p:txBody>
          <a:bodyPr anchor="ctr">
            <a:normAutofit/>
          </a:bodyPr>
          <a:lstStyle/>
          <a:p>
            <a:pPr lvl="0"/>
            <a:r>
              <a:rPr lang="en-US" sz="2200" dirty="0"/>
              <a:t>What to include: How do you plan to scale this from the lab bench to manufacturing?</a:t>
            </a:r>
          </a:p>
          <a:p>
            <a:pPr lvl="0"/>
            <a:r>
              <a:rPr lang="en-US" sz="2200" dirty="0"/>
              <a:t>Tip: For biomedical innovations, briefly highlight your expected regulatory pathway (e.g., FDA 510(k) vs. PMA). For materials or hardware, mention your scaling or manufacturing strategy (foundry partners, thin-film deposition scalability, etc.).</a:t>
            </a:r>
          </a:p>
          <a:p>
            <a:endParaRPr lang="en-US" sz="2200" dirty="0"/>
          </a:p>
        </p:txBody>
      </p:sp>
      <p:sp>
        <p:nvSpPr>
          <p:cNvPr id="7" name="Date Placeholder 6">
            <a:extLst>
              <a:ext uri="{FF2B5EF4-FFF2-40B4-BE49-F238E27FC236}">
                <a16:creationId xmlns:a16="http://schemas.microsoft.com/office/drawing/2014/main" id="{103E4891-3A3F-597B-2C22-B7C29C50532A}"/>
              </a:ext>
            </a:extLst>
          </p:cNvPr>
          <p:cNvSpPr>
            <a:spLocks noGrp="1"/>
          </p:cNvSpPr>
          <p:nvPr>
            <p:ph type="dt" sz="half" idx="10"/>
          </p:nvPr>
        </p:nvSpPr>
        <p:spPr/>
        <p:txBody>
          <a:bodyPr/>
          <a:lstStyle/>
          <a:p>
            <a:fld id="{F3B38DEC-5013-134B-830A-03AE97648EF0}" type="datetime1">
              <a:rPr lang="en-US" smtClean="0"/>
              <a:t>8/4/26</a:t>
            </a:fld>
            <a:endParaRPr lang="en-US"/>
          </a:p>
        </p:txBody>
      </p:sp>
      <p:sp>
        <p:nvSpPr>
          <p:cNvPr id="9" name="Footer Placeholder 8">
            <a:extLst>
              <a:ext uri="{FF2B5EF4-FFF2-40B4-BE49-F238E27FC236}">
                <a16:creationId xmlns:a16="http://schemas.microsoft.com/office/drawing/2014/main" id="{74B8AA20-5D0B-5B19-889A-FFBFA7D2E19C}"/>
              </a:ext>
            </a:extLst>
          </p:cNvPr>
          <p:cNvSpPr>
            <a:spLocks noGrp="1"/>
          </p:cNvSpPr>
          <p:nvPr>
            <p:ph type="ftr" sz="quarter" idx="11"/>
          </p:nvPr>
        </p:nvSpPr>
        <p:spPr>
          <a:xfrm>
            <a:off x="1295804" y="6356350"/>
            <a:ext cx="9177712" cy="365125"/>
          </a:xfrm>
        </p:spPr>
        <p:txBody>
          <a:bodyPr/>
          <a:lstStyle/>
          <a:p>
            <a:r>
              <a:rPr lang="en-US" dirty="0"/>
              <a:t>NANOFLORIDA INTERNATIONAL CONFERENCE 2026- PITCH COMPETITION  Florida Association for Nanotechnology (FAN)</a:t>
            </a:r>
          </a:p>
        </p:txBody>
      </p:sp>
      <p:sp>
        <p:nvSpPr>
          <p:cNvPr id="11" name="Slide Number Placeholder 10">
            <a:extLst>
              <a:ext uri="{FF2B5EF4-FFF2-40B4-BE49-F238E27FC236}">
                <a16:creationId xmlns:a16="http://schemas.microsoft.com/office/drawing/2014/main" id="{EA56987F-64AC-8219-B2C9-6EE716651006}"/>
              </a:ext>
            </a:extLst>
          </p:cNvPr>
          <p:cNvSpPr>
            <a:spLocks noGrp="1"/>
          </p:cNvSpPr>
          <p:nvPr>
            <p:ph type="sldNum" sz="quarter" idx="12"/>
          </p:nvPr>
        </p:nvSpPr>
        <p:spPr/>
        <p:txBody>
          <a:bodyPr/>
          <a:lstStyle/>
          <a:p>
            <a:fld id="{BC6D72FE-4523-F24B-86DD-A1B490335E0F}" type="slidenum">
              <a:rPr lang="en-US" smtClean="0"/>
              <a:t>10</a:t>
            </a:fld>
            <a:endParaRPr lang="en-US"/>
          </a:p>
        </p:txBody>
      </p:sp>
    </p:spTree>
    <p:extLst>
      <p:ext uri="{BB962C8B-B14F-4D97-AF65-F5344CB8AC3E}">
        <p14:creationId xmlns:p14="http://schemas.microsoft.com/office/powerpoint/2010/main" val="3834584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9EC6C1-0B08-68DC-F2B0-8BE51C859283}"/>
              </a:ext>
            </a:extLst>
          </p:cNvPr>
          <p:cNvSpPr>
            <a:spLocks noGrp="1"/>
          </p:cNvSpPr>
          <p:nvPr>
            <p:ph type="title"/>
          </p:nvPr>
        </p:nvSpPr>
        <p:spPr>
          <a:xfrm>
            <a:off x="841248" y="548640"/>
            <a:ext cx="3600860" cy="5431536"/>
          </a:xfrm>
        </p:spPr>
        <p:txBody>
          <a:bodyPr>
            <a:normAutofit/>
          </a:bodyPr>
          <a:lstStyle/>
          <a:p>
            <a:r>
              <a:rPr lang="en-US" sz="5400"/>
              <a:t>Slide 7: Business Model</a:t>
            </a:r>
            <a:br>
              <a:rPr lang="en-US" sz="5400"/>
            </a:br>
            <a:endParaRPr lang="en-US"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36305BC-82EE-630D-2DE7-996CD71AB7D0}"/>
              </a:ext>
            </a:extLst>
          </p:cNvPr>
          <p:cNvSpPr>
            <a:spLocks noGrp="1"/>
          </p:cNvSpPr>
          <p:nvPr>
            <p:ph idx="1"/>
          </p:nvPr>
        </p:nvSpPr>
        <p:spPr>
          <a:xfrm>
            <a:off x="5126418" y="552091"/>
            <a:ext cx="6224335" cy="5431536"/>
          </a:xfrm>
        </p:spPr>
        <p:txBody>
          <a:bodyPr anchor="ctr">
            <a:normAutofit/>
          </a:bodyPr>
          <a:lstStyle/>
          <a:p>
            <a:r>
              <a:rPr lang="en-US" sz="2200"/>
              <a:t>What to include: How will you make money? (e.g., direct product sales, technology licensing, joint ventures with industry primes).</a:t>
            </a:r>
          </a:p>
          <a:p>
            <a:endParaRPr lang="en-US" sz="2200"/>
          </a:p>
        </p:txBody>
      </p:sp>
      <p:sp>
        <p:nvSpPr>
          <p:cNvPr id="7" name="Date Placeholder 6">
            <a:extLst>
              <a:ext uri="{FF2B5EF4-FFF2-40B4-BE49-F238E27FC236}">
                <a16:creationId xmlns:a16="http://schemas.microsoft.com/office/drawing/2014/main" id="{8C0C5A26-8830-F8D1-9EEF-FAA2DE3B5EE1}"/>
              </a:ext>
            </a:extLst>
          </p:cNvPr>
          <p:cNvSpPr>
            <a:spLocks noGrp="1"/>
          </p:cNvSpPr>
          <p:nvPr>
            <p:ph type="dt" sz="half" idx="10"/>
          </p:nvPr>
        </p:nvSpPr>
        <p:spPr/>
        <p:txBody>
          <a:bodyPr/>
          <a:lstStyle/>
          <a:p>
            <a:fld id="{FB6A58F8-94E6-8E45-A987-68ED0C330F21}" type="datetime1">
              <a:rPr lang="en-US" smtClean="0"/>
              <a:t>8/4/26</a:t>
            </a:fld>
            <a:endParaRPr lang="en-US"/>
          </a:p>
        </p:txBody>
      </p:sp>
      <p:sp>
        <p:nvSpPr>
          <p:cNvPr id="9" name="Footer Placeholder 8">
            <a:extLst>
              <a:ext uri="{FF2B5EF4-FFF2-40B4-BE49-F238E27FC236}">
                <a16:creationId xmlns:a16="http://schemas.microsoft.com/office/drawing/2014/main" id="{43526D09-CEF6-57E4-B4D7-8C07DAA95AFC}"/>
              </a:ext>
            </a:extLst>
          </p:cNvPr>
          <p:cNvSpPr>
            <a:spLocks noGrp="1"/>
          </p:cNvSpPr>
          <p:nvPr>
            <p:ph type="ftr" sz="quarter" idx="11"/>
          </p:nvPr>
        </p:nvSpPr>
        <p:spPr>
          <a:xfrm>
            <a:off x="2199628" y="6356350"/>
            <a:ext cx="8688782" cy="365125"/>
          </a:xfrm>
        </p:spPr>
        <p:txBody>
          <a:bodyPr/>
          <a:lstStyle/>
          <a:p>
            <a:r>
              <a:rPr lang="en-US" dirty="0"/>
              <a:t>NANOFLORIDA INTERNATIONAL CONFERENCE 2026- PITCH COMPETITION  Florida Association for Nanotechnology (FAN)</a:t>
            </a:r>
          </a:p>
        </p:txBody>
      </p:sp>
      <p:sp>
        <p:nvSpPr>
          <p:cNvPr id="11" name="Slide Number Placeholder 10">
            <a:extLst>
              <a:ext uri="{FF2B5EF4-FFF2-40B4-BE49-F238E27FC236}">
                <a16:creationId xmlns:a16="http://schemas.microsoft.com/office/drawing/2014/main" id="{5619A2A2-98E2-8D9A-16F9-F8D53A7A85BC}"/>
              </a:ext>
            </a:extLst>
          </p:cNvPr>
          <p:cNvSpPr>
            <a:spLocks noGrp="1"/>
          </p:cNvSpPr>
          <p:nvPr>
            <p:ph type="sldNum" sz="quarter" idx="12"/>
          </p:nvPr>
        </p:nvSpPr>
        <p:spPr/>
        <p:txBody>
          <a:bodyPr/>
          <a:lstStyle/>
          <a:p>
            <a:fld id="{BC6D72FE-4523-F24B-86DD-A1B490335E0F}" type="slidenum">
              <a:rPr lang="en-US" smtClean="0"/>
              <a:t>11</a:t>
            </a:fld>
            <a:endParaRPr lang="en-US"/>
          </a:p>
        </p:txBody>
      </p:sp>
    </p:spTree>
    <p:extLst>
      <p:ext uri="{BB962C8B-B14F-4D97-AF65-F5344CB8AC3E}">
        <p14:creationId xmlns:p14="http://schemas.microsoft.com/office/powerpoint/2010/main" val="585181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A7E275-A393-21F4-DC62-0B1C353FF6FE}"/>
              </a:ext>
            </a:extLst>
          </p:cNvPr>
          <p:cNvSpPr>
            <a:spLocks noGrp="1"/>
          </p:cNvSpPr>
          <p:nvPr>
            <p:ph type="title"/>
          </p:nvPr>
        </p:nvSpPr>
        <p:spPr>
          <a:xfrm>
            <a:off x="841248" y="548640"/>
            <a:ext cx="3600860" cy="5431536"/>
          </a:xfrm>
        </p:spPr>
        <p:txBody>
          <a:bodyPr>
            <a:normAutofit/>
          </a:bodyPr>
          <a:lstStyle/>
          <a:p>
            <a:r>
              <a:rPr lang="en-US" sz="5400"/>
              <a:t>Slide 8: The Team</a:t>
            </a:r>
            <a:br>
              <a:rPr lang="en-US" sz="5400"/>
            </a:br>
            <a:endParaRPr lang="en-US"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47A821D-C305-97AA-BDFC-E5040F279739}"/>
              </a:ext>
            </a:extLst>
          </p:cNvPr>
          <p:cNvSpPr>
            <a:spLocks noGrp="1"/>
          </p:cNvSpPr>
          <p:nvPr>
            <p:ph idx="1"/>
          </p:nvPr>
        </p:nvSpPr>
        <p:spPr>
          <a:xfrm>
            <a:off x="5126418" y="552091"/>
            <a:ext cx="6224335" cy="5431536"/>
          </a:xfrm>
        </p:spPr>
        <p:txBody>
          <a:bodyPr anchor="ctr">
            <a:normAutofit/>
          </a:bodyPr>
          <a:lstStyle/>
          <a:p>
            <a:r>
              <a:rPr lang="en-US" sz="2200"/>
              <a:t>What to include: Highlight the key members of your team, their technical expertise, and any advisory board members or faculty mentors supporting you. Show the Sharks you have the right minds to execute this plan.</a:t>
            </a:r>
          </a:p>
          <a:p>
            <a:endParaRPr lang="en-US" sz="2200"/>
          </a:p>
        </p:txBody>
      </p:sp>
      <p:sp>
        <p:nvSpPr>
          <p:cNvPr id="7" name="Date Placeholder 6">
            <a:extLst>
              <a:ext uri="{FF2B5EF4-FFF2-40B4-BE49-F238E27FC236}">
                <a16:creationId xmlns:a16="http://schemas.microsoft.com/office/drawing/2014/main" id="{E771B691-514D-8529-E133-15DABA85CEE5}"/>
              </a:ext>
            </a:extLst>
          </p:cNvPr>
          <p:cNvSpPr>
            <a:spLocks noGrp="1"/>
          </p:cNvSpPr>
          <p:nvPr>
            <p:ph type="dt" sz="half" idx="10"/>
          </p:nvPr>
        </p:nvSpPr>
        <p:spPr/>
        <p:txBody>
          <a:bodyPr/>
          <a:lstStyle/>
          <a:p>
            <a:fld id="{E11B6FC4-7DE4-784B-8BE6-0B7F60D39541}" type="datetime1">
              <a:rPr lang="en-US" smtClean="0"/>
              <a:t>8/4/26</a:t>
            </a:fld>
            <a:endParaRPr lang="en-US"/>
          </a:p>
        </p:txBody>
      </p:sp>
      <p:sp>
        <p:nvSpPr>
          <p:cNvPr id="9" name="Footer Placeholder 8">
            <a:extLst>
              <a:ext uri="{FF2B5EF4-FFF2-40B4-BE49-F238E27FC236}">
                <a16:creationId xmlns:a16="http://schemas.microsoft.com/office/drawing/2014/main" id="{FBF1EDD5-590A-FEAA-BEE3-EBC29237000A}"/>
              </a:ext>
            </a:extLst>
          </p:cNvPr>
          <p:cNvSpPr>
            <a:spLocks noGrp="1"/>
          </p:cNvSpPr>
          <p:nvPr>
            <p:ph type="ftr" sz="quarter" idx="11"/>
          </p:nvPr>
        </p:nvSpPr>
        <p:spPr>
          <a:xfrm>
            <a:off x="2005070" y="6356350"/>
            <a:ext cx="8512512" cy="365125"/>
          </a:xfrm>
        </p:spPr>
        <p:txBody>
          <a:bodyPr/>
          <a:lstStyle/>
          <a:p>
            <a:r>
              <a:rPr lang="en-US" dirty="0"/>
              <a:t>NANOFLORIDA INTERNATIONAL CONFERENCE 2026- PITCH COMPETITION  Florida Association for Nanotechnology (FAN)</a:t>
            </a:r>
          </a:p>
        </p:txBody>
      </p:sp>
      <p:sp>
        <p:nvSpPr>
          <p:cNvPr id="11" name="Slide Number Placeholder 10">
            <a:extLst>
              <a:ext uri="{FF2B5EF4-FFF2-40B4-BE49-F238E27FC236}">
                <a16:creationId xmlns:a16="http://schemas.microsoft.com/office/drawing/2014/main" id="{BAACE3E1-7E1F-B282-5886-946F097A51B9}"/>
              </a:ext>
            </a:extLst>
          </p:cNvPr>
          <p:cNvSpPr>
            <a:spLocks noGrp="1"/>
          </p:cNvSpPr>
          <p:nvPr>
            <p:ph type="sldNum" sz="quarter" idx="12"/>
          </p:nvPr>
        </p:nvSpPr>
        <p:spPr/>
        <p:txBody>
          <a:bodyPr/>
          <a:lstStyle/>
          <a:p>
            <a:fld id="{BC6D72FE-4523-F24B-86DD-A1B490335E0F}" type="slidenum">
              <a:rPr lang="en-US" smtClean="0"/>
              <a:t>12</a:t>
            </a:fld>
            <a:endParaRPr lang="en-US"/>
          </a:p>
        </p:txBody>
      </p:sp>
    </p:spTree>
    <p:extLst>
      <p:ext uri="{BB962C8B-B14F-4D97-AF65-F5344CB8AC3E}">
        <p14:creationId xmlns:p14="http://schemas.microsoft.com/office/powerpoint/2010/main" val="3188825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3292AA-AB40-BC6F-D724-DD97716B3316}"/>
              </a:ext>
            </a:extLst>
          </p:cNvPr>
          <p:cNvSpPr>
            <a:spLocks noGrp="1"/>
          </p:cNvSpPr>
          <p:nvPr>
            <p:ph type="title"/>
          </p:nvPr>
        </p:nvSpPr>
        <p:spPr>
          <a:xfrm>
            <a:off x="841248" y="548640"/>
            <a:ext cx="3600860" cy="5431536"/>
          </a:xfrm>
        </p:spPr>
        <p:txBody>
          <a:bodyPr>
            <a:normAutofit/>
          </a:bodyPr>
          <a:lstStyle/>
          <a:p>
            <a:r>
              <a:rPr lang="en-US" sz="5400"/>
              <a:t>Slide 9: The "Ask" &amp; Next Milestones</a:t>
            </a:r>
            <a:br>
              <a:rPr lang="en-US" sz="5400"/>
            </a:br>
            <a:endParaRPr lang="en-US"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A393C8B-ED1C-3306-562C-D464ADDA21BD}"/>
              </a:ext>
            </a:extLst>
          </p:cNvPr>
          <p:cNvSpPr>
            <a:spLocks noGrp="1"/>
          </p:cNvSpPr>
          <p:nvPr>
            <p:ph idx="1"/>
          </p:nvPr>
        </p:nvSpPr>
        <p:spPr>
          <a:xfrm>
            <a:off x="5126418" y="552091"/>
            <a:ext cx="6224335" cy="5431536"/>
          </a:xfrm>
        </p:spPr>
        <p:txBody>
          <a:bodyPr anchor="ctr">
            <a:normAutofit/>
          </a:bodyPr>
          <a:lstStyle/>
          <a:p>
            <a:r>
              <a:rPr lang="en-US" sz="2200"/>
              <a:t>What to include: What do you need next to succeed? If you are asking for funding, facility access, or mentorship, specify how it will be used to hit your next technical or business milestone (e.g., "Seeking $X to complete animal trials" or "Seeking facility access to optimize thin-film uniformity").</a:t>
            </a:r>
          </a:p>
          <a:p>
            <a:endParaRPr lang="en-US" sz="2200"/>
          </a:p>
        </p:txBody>
      </p:sp>
      <p:sp>
        <p:nvSpPr>
          <p:cNvPr id="7" name="Date Placeholder 6">
            <a:extLst>
              <a:ext uri="{FF2B5EF4-FFF2-40B4-BE49-F238E27FC236}">
                <a16:creationId xmlns:a16="http://schemas.microsoft.com/office/drawing/2014/main" id="{40023077-5C7A-C400-ABF9-CD430BC88B91}"/>
              </a:ext>
            </a:extLst>
          </p:cNvPr>
          <p:cNvSpPr>
            <a:spLocks noGrp="1"/>
          </p:cNvSpPr>
          <p:nvPr>
            <p:ph type="dt" sz="half" idx="10"/>
          </p:nvPr>
        </p:nvSpPr>
        <p:spPr/>
        <p:txBody>
          <a:bodyPr/>
          <a:lstStyle/>
          <a:p>
            <a:fld id="{56C7A07C-B1AA-2D4F-99CC-C4B0C2F2CB5A}" type="datetime1">
              <a:rPr lang="en-US" smtClean="0"/>
              <a:t>8/4/26</a:t>
            </a:fld>
            <a:endParaRPr lang="en-US"/>
          </a:p>
        </p:txBody>
      </p:sp>
      <p:sp>
        <p:nvSpPr>
          <p:cNvPr id="9" name="Footer Placeholder 8">
            <a:extLst>
              <a:ext uri="{FF2B5EF4-FFF2-40B4-BE49-F238E27FC236}">
                <a16:creationId xmlns:a16="http://schemas.microsoft.com/office/drawing/2014/main" id="{FC486FE7-9E91-83A4-0F4D-0E8E58B2E894}"/>
              </a:ext>
            </a:extLst>
          </p:cNvPr>
          <p:cNvSpPr>
            <a:spLocks noGrp="1"/>
          </p:cNvSpPr>
          <p:nvPr>
            <p:ph type="ftr" sz="quarter" idx="11"/>
          </p:nvPr>
        </p:nvSpPr>
        <p:spPr>
          <a:xfrm>
            <a:off x="2016087" y="6356350"/>
            <a:ext cx="8582139" cy="365125"/>
          </a:xfrm>
        </p:spPr>
        <p:txBody>
          <a:bodyPr/>
          <a:lstStyle/>
          <a:p>
            <a:r>
              <a:rPr lang="en-US" dirty="0"/>
              <a:t>NANOFLORIDA INTERNATIONAL CONFERENCE 2026- PITCH COMPETITION  Florida Association for Nanotechnology (FAN)</a:t>
            </a:r>
          </a:p>
        </p:txBody>
      </p:sp>
      <p:sp>
        <p:nvSpPr>
          <p:cNvPr id="11" name="Slide Number Placeholder 10">
            <a:extLst>
              <a:ext uri="{FF2B5EF4-FFF2-40B4-BE49-F238E27FC236}">
                <a16:creationId xmlns:a16="http://schemas.microsoft.com/office/drawing/2014/main" id="{80FD8C91-7529-45AD-E7BA-1A313ED18AAC}"/>
              </a:ext>
            </a:extLst>
          </p:cNvPr>
          <p:cNvSpPr>
            <a:spLocks noGrp="1"/>
          </p:cNvSpPr>
          <p:nvPr>
            <p:ph type="sldNum" sz="quarter" idx="12"/>
          </p:nvPr>
        </p:nvSpPr>
        <p:spPr/>
        <p:txBody>
          <a:bodyPr/>
          <a:lstStyle/>
          <a:p>
            <a:fld id="{BC6D72FE-4523-F24B-86DD-A1B490335E0F}" type="slidenum">
              <a:rPr lang="en-US" smtClean="0"/>
              <a:t>13</a:t>
            </a:fld>
            <a:endParaRPr lang="en-US"/>
          </a:p>
        </p:txBody>
      </p:sp>
    </p:spTree>
    <p:extLst>
      <p:ext uri="{BB962C8B-B14F-4D97-AF65-F5344CB8AC3E}">
        <p14:creationId xmlns:p14="http://schemas.microsoft.com/office/powerpoint/2010/main" val="2364377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F91EBE-E336-8ADC-943A-54D56047BDA8}"/>
              </a:ext>
            </a:extLst>
          </p:cNvPr>
          <p:cNvSpPr>
            <a:spLocks noGrp="1"/>
          </p:cNvSpPr>
          <p:nvPr>
            <p:ph type="title"/>
          </p:nvPr>
        </p:nvSpPr>
        <p:spPr>
          <a:xfrm>
            <a:off x="841248" y="548640"/>
            <a:ext cx="3600860" cy="5431536"/>
          </a:xfrm>
        </p:spPr>
        <p:txBody>
          <a:bodyPr>
            <a:normAutofit/>
          </a:bodyPr>
          <a:lstStyle/>
          <a:p>
            <a:r>
              <a:rPr lang="en-US" sz="5400"/>
              <a:t>Slide 10: Conclusion &amp; Contact</a:t>
            </a:r>
            <a:br>
              <a:rPr lang="en-US" sz="5400"/>
            </a:br>
            <a:endParaRPr lang="en-US"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05D423B-1217-EC0B-7603-DE1EDB57DA17}"/>
              </a:ext>
            </a:extLst>
          </p:cNvPr>
          <p:cNvSpPr>
            <a:spLocks noGrp="1"/>
          </p:cNvSpPr>
          <p:nvPr>
            <p:ph idx="1"/>
          </p:nvPr>
        </p:nvSpPr>
        <p:spPr>
          <a:xfrm>
            <a:off x="5126418" y="552091"/>
            <a:ext cx="6224335" cy="5431536"/>
          </a:xfrm>
        </p:spPr>
        <p:txBody>
          <a:bodyPr anchor="ctr">
            <a:normAutofit/>
          </a:bodyPr>
          <a:lstStyle/>
          <a:p>
            <a:r>
              <a:rPr lang="en-US" sz="2200"/>
              <a:t>What to include: Your company logo, contact email, website/LinkedIn, and a final memorable closing statement.</a:t>
            </a:r>
          </a:p>
          <a:p>
            <a:endParaRPr lang="en-US" sz="2200"/>
          </a:p>
        </p:txBody>
      </p:sp>
      <p:sp>
        <p:nvSpPr>
          <p:cNvPr id="7" name="Date Placeholder 6">
            <a:extLst>
              <a:ext uri="{FF2B5EF4-FFF2-40B4-BE49-F238E27FC236}">
                <a16:creationId xmlns:a16="http://schemas.microsoft.com/office/drawing/2014/main" id="{18C75F57-E7A6-9A8C-5469-455673241F11}"/>
              </a:ext>
            </a:extLst>
          </p:cNvPr>
          <p:cNvSpPr>
            <a:spLocks noGrp="1"/>
          </p:cNvSpPr>
          <p:nvPr>
            <p:ph type="dt" sz="half" idx="10"/>
          </p:nvPr>
        </p:nvSpPr>
        <p:spPr/>
        <p:txBody>
          <a:bodyPr/>
          <a:lstStyle/>
          <a:p>
            <a:fld id="{C718607A-C1A2-5C4B-A7F6-C9F7840CFF9C}" type="datetime1">
              <a:rPr lang="en-US" smtClean="0"/>
              <a:t>8/4/26</a:t>
            </a:fld>
            <a:endParaRPr lang="en-US"/>
          </a:p>
        </p:txBody>
      </p:sp>
      <p:sp>
        <p:nvSpPr>
          <p:cNvPr id="9" name="Footer Placeholder 8">
            <a:extLst>
              <a:ext uri="{FF2B5EF4-FFF2-40B4-BE49-F238E27FC236}">
                <a16:creationId xmlns:a16="http://schemas.microsoft.com/office/drawing/2014/main" id="{45E033C3-B884-0DE0-71A8-32DA4F7D9830}"/>
              </a:ext>
            </a:extLst>
          </p:cNvPr>
          <p:cNvSpPr>
            <a:spLocks noGrp="1"/>
          </p:cNvSpPr>
          <p:nvPr>
            <p:ph type="ftr" sz="quarter" idx="11"/>
          </p:nvPr>
        </p:nvSpPr>
        <p:spPr>
          <a:xfrm>
            <a:off x="1762699" y="6356350"/>
            <a:ext cx="8563851" cy="365125"/>
          </a:xfrm>
        </p:spPr>
        <p:txBody>
          <a:bodyPr/>
          <a:lstStyle/>
          <a:p>
            <a:r>
              <a:rPr lang="en-US" dirty="0"/>
              <a:t>NANOFLORIDA INTERNATIONAL CONFERENCE 2026- PITCH COMPETITION  Florida Association for Nanotechnology (FAN)</a:t>
            </a:r>
          </a:p>
        </p:txBody>
      </p:sp>
      <p:sp>
        <p:nvSpPr>
          <p:cNvPr id="11" name="Slide Number Placeholder 10">
            <a:extLst>
              <a:ext uri="{FF2B5EF4-FFF2-40B4-BE49-F238E27FC236}">
                <a16:creationId xmlns:a16="http://schemas.microsoft.com/office/drawing/2014/main" id="{61DFE156-F1BD-3BF6-E5A9-B5930498C9F8}"/>
              </a:ext>
            </a:extLst>
          </p:cNvPr>
          <p:cNvSpPr>
            <a:spLocks noGrp="1"/>
          </p:cNvSpPr>
          <p:nvPr>
            <p:ph type="sldNum" sz="quarter" idx="12"/>
          </p:nvPr>
        </p:nvSpPr>
        <p:spPr/>
        <p:txBody>
          <a:bodyPr/>
          <a:lstStyle/>
          <a:p>
            <a:fld id="{BC6D72FE-4523-F24B-86DD-A1B490335E0F}" type="slidenum">
              <a:rPr lang="en-US" smtClean="0"/>
              <a:t>14</a:t>
            </a:fld>
            <a:endParaRPr lang="en-US"/>
          </a:p>
        </p:txBody>
      </p:sp>
    </p:spTree>
    <p:extLst>
      <p:ext uri="{BB962C8B-B14F-4D97-AF65-F5344CB8AC3E}">
        <p14:creationId xmlns:p14="http://schemas.microsoft.com/office/powerpoint/2010/main" val="4084667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AB9A7C2-D381-355B-A5FC-665599267F55}"/>
              </a:ext>
            </a:extLst>
          </p:cNvPr>
          <p:cNvPicPr>
            <a:picLocks noChangeAspect="1"/>
          </p:cNvPicPr>
          <p:nvPr/>
        </p:nvPicPr>
        <p:blipFill>
          <a:blip r:embed="rId2">
            <a:duotone>
              <a:schemeClr val="bg2">
                <a:shade val="45000"/>
                <a:satMod val="135000"/>
              </a:schemeClr>
              <a:prstClr val="white"/>
            </a:duotone>
          </a:blip>
          <a:srcRect t="7930" b="15278"/>
          <a:stretch>
            <a:fillRect/>
          </a:stretch>
        </p:blipFill>
        <p:spPr>
          <a:xfrm>
            <a:off x="20" y="10"/>
            <a:ext cx="12191980" cy="6857990"/>
          </a:xfrm>
          <a:prstGeom prst="rect">
            <a:avLst/>
          </a:prstGeom>
        </p:spPr>
      </p:pic>
      <p:sp>
        <p:nvSpPr>
          <p:cNvPr id="27" name="Rectangle 26">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68ED3673-F7F1-0D1A-701C-6464B5682AFA}"/>
              </a:ext>
            </a:extLst>
          </p:cNvPr>
          <p:cNvSpPr>
            <a:spLocks noGrp="1"/>
          </p:cNvSpPr>
          <p:nvPr>
            <p:ph type="dt" sz="half" idx="10"/>
          </p:nvPr>
        </p:nvSpPr>
        <p:spPr>
          <a:xfrm>
            <a:off x="838200" y="6356350"/>
            <a:ext cx="2743200" cy="365125"/>
          </a:xfrm>
        </p:spPr>
        <p:txBody>
          <a:bodyPr>
            <a:normAutofit/>
          </a:bodyPr>
          <a:lstStyle/>
          <a:p>
            <a:pPr>
              <a:spcAft>
                <a:spcPts val="600"/>
              </a:spcAft>
            </a:pPr>
            <a:fld id="{5871C9B2-2B2A-D740-A358-FD85D5B571FE}" type="datetime1">
              <a:rPr lang="en-US" smtClean="0"/>
              <a:t>8/4/26</a:t>
            </a:fld>
            <a:endParaRPr lang="en-US"/>
          </a:p>
        </p:txBody>
      </p:sp>
      <p:sp>
        <p:nvSpPr>
          <p:cNvPr id="5" name="Footer Placeholder 4">
            <a:extLst>
              <a:ext uri="{FF2B5EF4-FFF2-40B4-BE49-F238E27FC236}">
                <a16:creationId xmlns:a16="http://schemas.microsoft.com/office/drawing/2014/main" id="{674FE44A-8784-3A6B-FA83-27A249992313}"/>
              </a:ext>
            </a:extLst>
          </p:cNvPr>
          <p:cNvSpPr>
            <a:spLocks noGrp="1"/>
          </p:cNvSpPr>
          <p:nvPr>
            <p:ph type="ftr" sz="quarter" idx="11"/>
          </p:nvPr>
        </p:nvSpPr>
        <p:spPr>
          <a:xfrm>
            <a:off x="4038600" y="6356350"/>
            <a:ext cx="6273188" cy="365125"/>
          </a:xfrm>
        </p:spPr>
        <p:txBody>
          <a:bodyPr>
            <a:normAutofit/>
          </a:bodyPr>
          <a:lstStyle/>
          <a:p>
            <a:pPr>
              <a:lnSpc>
                <a:spcPct val="90000"/>
              </a:lnSpc>
              <a:spcAft>
                <a:spcPts val="600"/>
              </a:spcAft>
            </a:pPr>
            <a:r>
              <a:rPr lang="en-US" sz="900"/>
              <a:t>NANOFLORIDA INTERNATIONAL CONFERENCE 2026- PITCH COMPETITION  Florida Association for Nanotechnology (FAN)</a:t>
            </a:r>
            <a:endParaRPr lang="en-US" sz="900" dirty="0"/>
          </a:p>
        </p:txBody>
      </p:sp>
      <p:sp>
        <p:nvSpPr>
          <p:cNvPr id="6" name="Slide Number Placeholder 5">
            <a:extLst>
              <a:ext uri="{FF2B5EF4-FFF2-40B4-BE49-F238E27FC236}">
                <a16:creationId xmlns:a16="http://schemas.microsoft.com/office/drawing/2014/main" id="{D7BF1B6F-22BA-8B0B-AF4D-AD93C38243FD}"/>
              </a:ext>
            </a:extLst>
          </p:cNvPr>
          <p:cNvSpPr>
            <a:spLocks noGrp="1"/>
          </p:cNvSpPr>
          <p:nvPr>
            <p:ph type="sldNum" sz="quarter" idx="12"/>
          </p:nvPr>
        </p:nvSpPr>
        <p:spPr>
          <a:xfrm>
            <a:off x="8610600" y="6356350"/>
            <a:ext cx="2743200" cy="365125"/>
          </a:xfrm>
        </p:spPr>
        <p:txBody>
          <a:bodyPr>
            <a:normAutofit/>
          </a:bodyPr>
          <a:lstStyle/>
          <a:p>
            <a:pPr>
              <a:spcAft>
                <a:spcPts val="600"/>
              </a:spcAft>
            </a:pPr>
            <a:fld id="{BC6D72FE-4523-F24B-86DD-A1B490335E0F}" type="slidenum">
              <a:rPr lang="en-US"/>
              <a:pPr>
                <a:spcAft>
                  <a:spcPts val="600"/>
                </a:spcAft>
              </a:pPr>
              <a:t>2</a:t>
            </a:fld>
            <a:endParaRPr lang="en-US"/>
          </a:p>
        </p:txBody>
      </p:sp>
      <p:graphicFrame>
        <p:nvGraphicFramePr>
          <p:cNvPr id="22" name="Content Placeholder 2">
            <a:extLst>
              <a:ext uri="{FF2B5EF4-FFF2-40B4-BE49-F238E27FC236}">
                <a16:creationId xmlns:a16="http://schemas.microsoft.com/office/drawing/2014/main" id="{01BCCF75-3579-4A0D-E708-217677B6847F}"/>
              </a:ext>
            </a:extLst>
          </p:cNvPr>
          <p:cNvGraphicFramePr>
            <a:graphicFrameLocks noGrp="1"/>
          </p:cNvGraphicFramePr>
          <p:nvPr>
            <p:ph idx="1"/>
            <p:extLst>
              <p:ext uri="{D42A27DB-BD31-4B8C-83A1-F6EECF244321}">
                <p14:modId xmlns:p14="http://schemas.microsoft.com/office/powerpoint/2010/main" val="2059973950"/>
              </p:ext>
            </p:extLst>
          </p:nvPr>
        </p:nvGraphicFramePr>
        <p:xfrm>
          <a:off x="681789" y="550278"/>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88809EDF-A939-72ED-A026-56405F1F7A8C}"/>
              </a:ext>
            </a:extLst>
          </p:cNvPr>
          <p:cNvSpPr txBox="1"/>
          <p:nvPr/>
        </p:nvSpPr>
        <p:spPr>
          <a:xfrm>
            <a:off x="1491916" y="5077326"/>
            <a:ext cx="8999621" cy="369332"/>
          </a:xfrm>
          <a:prstGeom prst="rect">
            <a:avLst/>
          </a:prstGeom>
          <a:noFill/>
        </p:spPr>
        <p:txBody>
          <a:bodyPr wrap="square" rtlCol="0">
            <a:spAutoFit/>
          </a:bodyPr>
          <a:lstStyle/>
          <a:p>
            <a:r>
              <a:rPr lang="en-US" dirty="0"/>
              <a:t>Or scan the QR code to submit your pitch:  </a:t>
            </a:r>
          </a:p>
        </p:txBody>
      </p:sp>
      <p:pic>
        <p:nvPicPr>
          <p:cNvPr id="7" name="Picture 6">
            <a:extLst>
              <a:ext uri="{FF2B5EF4-FFF2-40B4-BE49-F238E27FC236}">
                <a16:creationId xmlns:a16="http://schemas.microsoft.com/office/drawing/2014/main" id="{91FEC794-930D-B627-F074-3C2BFC8708AE}"/>
              </a:ext>
            </a:extLst>
          </p:cNvPr>
          <p:cNvPicPr>
            <a:picLocks noChangeAspect="1"/>
          </p:cNvPicPr>
          <p:nvPr/>
        </p:nvPicPr>
        <p:blipFill>
          <a:blip r:embed="rId8"/>
          <a:stretch>
            <a:fillRect/>
          </a:stretch>
        </p:blipFill>
        <p:spPr>
          <a:xfrm>
            <a:off x="6091989" y="5018923"/>
            <a:ext cx="1288799" cy="1288799"/>
          </a:xfrm>
          <a:prstGeom prst="rect">
            <a:avLst/>
          </a:prstGeom>
        </p:spPr>
      </p:pic>
    </p:spTree>
    <p:extLst>
      <p:ext uri="{BB962C8B-B14F-4D97-AF65-F5344CB8AC3E}">
        <p14:creationId xmlns:p14="http://schemas.microsoft.com/office/powerpoint/2010/main" val="948709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261174-F147-3280-70A3-1264FE7CE5EB}"/>
              </a:ext>
            </a:extLst>
          </p:cNvPr>
          <p:cNvSpPr>
            <a:spLocks noGrp="1"/>
          </p:cNvSpPr>
          <p:nvPr>
            <p:ph type="title"/>
          </p:nvPr>
        </p:nvSpPr>
        <p:spPr>
          <a:xfrm>
            <a:off x="635000" y="640823"/>
            <a:ext cx="3418659" cy="5583148"/>
          </a:xfrm>
        </p:spPr>
        <p:txBody>
          <a:bodyPr anchor="ctr">
            <a:normAutofit/>
          </a:bodyPr>
          <a:lstStyle/>
          <a:p>
            <a:r>
              <a:rPr lang="en-US" sz="5000" dirty="0">
                <a:latin typeface="Helvetica Neue" panose="02000503000000020004" pitchFamily="2" charset="0"/>
                <a:ea typeface="Times New Roman" panose="02020603050405020304" pitchFamily="18" charset="0"/>
                <a:cs typeface="Times New Roman" panose="02020603050405020304" pitchFamily="18" charset="0"/>
              </a:rPr>
              <a:t>Pitch Deck Template Guidelines</a:t>
            </a:r>
            <a:br>
              <a:rPr lang="en-US" sz="5000" dirty="0">
                <a:effectLst/>
                <a:latin typeface="Helvetica Neue" panose="02000503000000020004" pitchFamily="2" charset="0"/>
                <a:ea typeface="Times New Roman" panose="02020603050405020304" pitchFamily="18" charset="0"/>
                <a:cs typeface="Times New Roman" panose="02020603050405020304" pitchFamily="18" charset="0"/>
              </a:rPr>
            </a:br>
            <a:endParaRPr lang="en-US" sz="5000" dirty="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7909F77-EAF1-D3D5-48D3-92D2799CD961}"/>
              </a:ext>
            </a:extLst>
          </p:cNvPr>
          <p:cNvGraphicFramePr>
            <a:graphicFrameLocks noGrp="1"/>
          </p:cNvGraphicFramePr>
          <p:nvPr>
            <p:ph idx="1"/>
            <p:extLst>
              <p:ext uri="{D42A27DB-BD31-4B8C-83A1-F6EECF244321}">
                <p14:modId xmlns:p14="http://schemas.microsoft.com/office/powerpoint/2010/main" val="323798970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ate Placeholder 7">
            <a:extLst>
              <a:ext uri="{FF2B5EF4-FFF2-40B4-BE49-F238E27FC236}">
                <a16:creationId xmlns:a16="http://schemas.microsoft.com/office/drawing/2014/main" id="{62899D59-7B17-C352-94B6-508AB28D41C3}"/>
              </a:ext>
            </a:extLst>
          </p:cNvPr>
          <p:cNvSpPr>
            <a:spLocks noGrp="1"/>
          </p:cNvSpPr>
          <p:nvPr>
            <p:ph type="dt" sz="half" idx="10"/>
          </p:nvPr>
        </p:nvSpPr>
        <p:spPr/>
        <p:txBody>
          <a:bodyPr/>
          <a:lstStyle/>
          <a:p>
            <a:fld id="{EE83C3C8-22D9-4D46-83B7-60E2B574C1E4}" type="datetime1">
              <a:rPr lang="en-US" smtClean="0"/>
              <a:t>8/4/26</a:t>
            </a:fld>
            <a:endParaRPr lang="en-US"/>
          </a:p>
        </p:txBody>
      </p:sp>
      <p:sp>
        <p:nvSpPr>
          <p:cNvPr id="10" name="Footer Placeholder 9">
            <a:extLst>
              <a:ext uri="{FF2B5EF4-FFF2-40B4-BE49-F238E27FC236}">
                <a16:creationId xmlns:a16="http://schemas.microsoft.com/office/drawing/2014/main" id="{5AD3943E-EDA3-C16E-59EC-F76B0F258045}"/>
              </a:ext>
            </a:extLst>
          </p:cNvPr>
          <p:cNvSpPr>
            <a:spLocks noGrp="1"/>
          </p:cNvSpPr>
          <p:nvPr>
            <p:ph type="ftr" sz="quarter" idx="11"/>
          </p:nvPr>
        </p:nvSpPr>
        <p:spPr>
          <a:xfrm>
            <a:off x="2484451" y="6359511"/>
            <a:ext cx="8869349" cy="365125"/>
          </a:xfrm>
        </p:spPr>
        <p:txBody>
          <a:bodyPr/>
          <a:lstStyle/>
          <a:p>
            <a:r>
              <a:rPr lang="en-US" dirty="0"/>
              <a:t>NANOFLORIDA INTERNATIONAL CONFERENCE 2026- PITCH COMPETITION  Florida Association for Nanotechnology (FAN)</a:t>
            </a:r>
          </a:p>
        </p:txBody>
      </p:sp>
      <p:sp>
        <p:nvSpPr>
          <p:cNvPr id="12" name="Slide Number Placeholder 11">
            <a:extLst>
              <a:ext uri="{FF2B5EF4-FFF2-40B4-BE49-F238E27FC236}">
                <a16:creationId xmlns:a16="http://schemas.microsoft.com/office/drawing/2014/main" id="{3134BEBF-DA3C-9227-0AC1-EC4DB1711E35}"/>
              </a:ext>
            </a:extLst>
          </p:cNvPr>
          <p:cNvSpPr>
            <a:spLocks noGrp="1"/>
          </p:cNvSpPr>
          <p:nvPr>
            <p:ph type="sldNum" sz="quarter" idx="12"/>
          </p:nvPr>
        </p:nvSpPr>
        <p:spPr/>
        <p:txBody>
          <a:bodyPr/>
          <a:lstStyle/>
          <a:p>
            <a:fld id="{BC6D72FE-4523-F24B-86DD-A1B490335E0F}" type="slidenum">
              <a:rPr lang="en-US" smtClean="0"/>
              <a:t>3</a:t>
            </a:fld>
            <a:endParaRPr lang="en-US"/>
          </a:p>
        </p:txBody>
      </p:sp>
    </p:spTree>
    <p:extLst>
      <p:ext uri="{BB962C8B-B14F-4D97-AF65-F5344CB8AC3E}">
        <p14:creationId xmlns:p14="http://schemas.microsoft.com/office/powerpoint/2010/main" val="1923854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CE2FC3-0328-5B2B-F017-2807389A9847}"/>
              </a:ext>
            </a:extLst>
          </p:cNvPr>
          <p:cNvSpPr>
            <a:spLocks noGrp="1"/>
          </p:cNvSpPr>
          <p:nvPr>
            <p:ph type="title"/>
          </p:nvPr>
        </p:nvSpPr>
        <p:spPr>
          <a:xfrm>
            <a:off x="4553732" y="136524"/>
            <a:ext cx="6798541" cy="1675623"/>
          </a:xfrm>
        </p:spPr>
        <p:txBody>
          <a:bodyPr anchor="b">
            <a:normAutofit/>
          </a:bodyPr>
          <a:lstStyle/>
          <a:p>
            <a:r>
              <a:rPr lang="en-US" sz="4000" dirty="0"/>
              <a:t>Requested information</a:t>
            </a:r>
          </a:p>
        </p:txBody>
      </p:sp>
      <p:pic>
        <p:nvPicPr>
          <p:cNvPr id="8" name="Picture 7" descr="Person holding mouse">
            <a:extLst>
              <a:ext uri="{FF2B5EF4-FFF2-40B4-BE49-F238E27FC236}">
                <a16:creationId xmlns:a16="http://schemas.microsoft.com/office/drawing/2014/main" id="{7A4495BB-84BC-32A9-3D41-311828B3C766}"/>
              </a:ext>
            </a:extLst>
          </p:cNvPr>
          <p:cNvPicPr>
            <a:picLocks noChangeAspect="1"/>
          </p:cNvPicPr>
          <p:nvPr/>
        </p:nvPicPr>
        <p:blipFill>
          <a:blip r:embed="rId2"/>
          <a:srcRect l="31272" r="27882" b="-1"/>
          <a:stretch>
            <a:fillRect/>
          </a:stretch>
        </p:blipFill>
        <p:spPr>
          <a:xfrm>
            <a:off x="1" y="10"/>
            <a:ext cx="4196496" cy="6857990"/>
          </a:xfrm>
          <a:prstGeom prst="rect">
            <a:avLst/>
          </a:prstGeom>
          <a:effectLst/>
        </p:spPr>
      </p:pic>
      <p:sp>
        <p:nvSpPr>
          <p:cNvPr id="3" name="Content Placeholder 2">
            <a:extLst>
              <a:ext uri="{FF2B5EF4-FFF2-40B4-BE49-F238E27FC236}">
                <a16:creationId xmlns:a16="http://schemas.microsoft.com/office/drawing/2014/main" id="{3345E5B8-4A2C-8ADD-4C86-11D1CCE521FF}"/>
              </a:ext>
            </a:extLst>
          </p:cNvPr>
          <p:cNvSpPr>
            <a:spLocks noGrp="1"/>
          </p:cNvSpPr>
          <p:nvPr>
            <p:ph idx="1"/>
          </p:nvPr>
        </p:nvSpPr>
        <p:spPr>
          <a:xfrm>
            <a:off x="4489737" y="1812147"/>
            <a:ext cx="6798539" cy="1780971"/>
          </a:xfrm>
        </p:spPr>
        <p:txBody>
          <a:bodyPr>
            <a:normAutofit fontScale="85000" lnSpcReduction="20000"/>
          </a:bodyPr>
          <a:lstStyle/>
          <a:p>
            <a:r>
              <a:rPr lang="en-US" sz="2000" dirty="0"/>
              <a:t>First Name:</a:t>
            </a:r>
          </a:p>
          <a:p>
            <a:r>
              <a:rPr lang="en-US" sz="2000" dirty="0"/>
              <a:t>Last Name:</a:t>
            </a:r>
          </a:p>
          <a:p>
            <a:r>
              <a:rPr lang="en-US" sz="2000" dirty="0"/>
              <a:t>Affiliation:</a:t>
            </a:r>
          </a:p>
          <a:p>
            <a:r>
              <a:rPr lang="en-US" sz="2000" dirty="0"/>
              <a:t>Email:</a:t>
            </a:r>
          </a:p>
          <a:p>
            <a:pPr marL="0" indent="0">
              <a:buNone/>
            </a:pPr>
            <a:br>
              <a:rPr lang="en-US" sz="2000" dirty="0"/>
            </a:br>
            <a:endParaRPr lang="en-US" sz="2000" dirty="0"/>
          </a:p>
        </p:txBody>
      </p:sp>
      <p:sp>
        <p:nvSpPr>
          <p:cNvPr id="4" name="Date Placeholder 3">
            <a:extLst>
              <a:ext uri="{FF2B5EF4-FFF2-40B4-BE49-F238E27FC236}">
                <a16:creationId xmlns:a16="http://schemas.microsoft.com/office/drawing/2014/main" id="{B043185A-7F07-62DA-46E3-21BFDA6FFF2A}"/>
              </a:ext>
            </a:extLst>
          </p:cNvPr>
          <p:cNvSpPr>
            <a:spLocks noGrp="1"/>
          </p:cNvSpPr>
          <p:nvPr>
            <p:ph type="dt" sz="half" idx="10"/>
          </p:nvPr>
        </p:nvSpPr>
        <p:spPr>
          <a:xfrm>
            <a:off x="838200" y="6356350"/>
            <a:ext cx="2743200" cy="365125"/>
          </a:xfrm>
        </p:spPr>
        <p:txBody>
          <a:bodyPr>
            <a:normAutofit/>
          </a:bodyPr>
          <a:lstStyle/>
          <a:p>
            <a:pPr>
              <a:spcAft>
                <a:spcPts val="600"/>
              </a:spcAft>
            </a:pPr>
            <a:fld id="{7D6BF10E-437F-9B4A-B60E-397E2EFD1905}" type="datetime1">
              <a:rPr lang="en-US">
                <a:solidFill>
                  <a:srgbClr val="FFFFFF"/>
                </a:solidFill>
              </a:rPr>
              <a:pPr>
                <a:spcAft>
                  <a:spcPts val="600"/>
                </a:spcAft>
              </a:pPr>
              <a:t>8/4/26</a:t>
            </a:fld>
            <a:endParaRPr lang="en-US">
              <a:solidFill>
                <a:srgbClr val="FFFFFF"/>
              </a:solidFill>
            </a:endParaRPr>
          </a:p>
        </p:txBody>
      </p:sp>
      <p:sp>
        <p:nvSpPr>
          <p:cNvPr id="5" name="Footer Placeholder 4">
            <a:extLst>
              <a:ext uri="{FF2B5EF4-FFF2-40B4-BE49-F238E27FC236}">
                <a16:creationId xmlns:a16="http://schemas.microsoft.com/office/drawing/2014/main" id="{8F79B5AE-8849-B941-682C-68F74ED74A3B}"/>
              </a:ext>
            </a:extLst>
          </p:cNvPr>
          <p:cNvSpPr>
            <a:spLocks noGrp="1"/>
          </p:cNvSpPr>
          <p:nvPr>
            <p:ph type="ftr" sz="quarter" idx="11"/>
          </p:nvPr>
        </p:nvSpPr>
        <p:spPr>
          <a:xfrm>
            <a:off x="4553733" y="6115048"/>
            <a:ext cx="6255781" cy="606428"/>
          </a:xfrm>
        </p:spPr>
        <p:txBody>
          <a:bodyPr>
            <a:normAutofit/>
          </a:bodyPr>
          <a:lstStyle/>
          <a:p>
            <a:pPr algn="l">
              <a:lnSpc>
                <a:spcPct val="90000"/>
              </a:lnSpc>
              <a:spcAft>
                <a:spcPts val="600"/>
              </a:spcAft>
            </a:pPr>
            <a:r>
              <a:rPr lang="en-US" sz="900" dirty="0"/>
              <a:t>NANOFLORIDA INTERNATIONAL CONFERENCE 2026- PITCH COMPETITION  Florida Association for Nanotechnology (FAN)</a:t>
            </a:r>
          </a:p>
        </p:txBody>
      </p:sp>
      <p:sp>
        <p:nvSpPr>
          <p:cNvPr id="6" name="Slide Number Placeholder 5">
            <a:extLst>
              <a:ext uri="{FF2B5EF4-FFF2-40B4-BE49-F238E27FC236}">
                <a16:creationId xmlns:a16="http://schemas.microsoft.com/office/drawing/2014/main" id="{7481DEA7-7BAA-A0B5-31F6-2EDA6EBCB322}"/>
              </a:ext>
            </a:extLst>
          </p:cNvPr>
          <p:cNvSpPr>
            <a:spLocks noGrp="1"/>
          </p:cNvSpPr>
          <p:nvPr>
            <p:ph type="sldNum" sz="quarter" idx="12"/>
          </p:nvPr>
        </p:nvSpPr>
        <p:spPr>
          <a:xfrm>
            <a:off x="9193686" y="6356350"/>
            <a:ext cx="2160114" cy="365125"/>
          </a:xfrm>
        </p:spPr>
        <p:txBody>
          <a:bodyPr>
            <a:normAutofit/>
          </a:bodyPr>
          <a:lstStyle/>
          <a:p>
            <a:pPr>
              <a:spcAft>
                <a:spcPts val="600"/>
              </a:spcAft>
            </a:pPr>
            <a:fld id="{BC6D72FE-4523-F24B-86DD-A1B490335E0F}" type="slidenum">
              <a:rPr lang="en-US" smtClean="0"/>
              <a:pPr>
                <a:spcAft>
                  <a:spcPts val="600"/>
                </a:spcAft>
              </a:pPr>
              <a:t>4</a:t>
            </a:fld>
            <a:endParaRPr lang="en-US"/>
          </a:p>
        </p:txBody>
      </p:sp>
      <p:sp>
        <p:nvSpPr>
          <p:cNvPr id="7" name="Title 1">
            <a:extLst>
              <a:ext uri="{FF2B5EF4-FFF2-40B4-BE49-F238E27FC236}">
                <a16:creationId xmlns:a16="http://schemas.microsoft.com/office/drawing/2014/main" id="{67121CB8-8666-A279-BE46-93CD5525522C}"/>
              </a:ext>
            </a:extLst>
          </p:cNvPr>
          <p:cNvSpPr txBox="1">
            <a:spLocks/>
          </p:cNvSpPr>
          <p:nvPr/>
        </p:nvSpPr>
        <p:spPr>
          <a:xfrm>
            <a:off x="4553731" y="2591188"/>
            <a:ext cx="6798541" cy="167562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Pitch file instruction</a:t>
            </a:r>
          </a:p>
        </p:txBody>
      </p:sp>
      <p:sp>
        <p:nvSpPr>
          <p:cNvPr id="9" name="Content Placeholder 2">
            <a:extLst>
              <a:ext uri="{FF2B5EF4-FFF2-40B4-BE49-F238E27FC236}">
                <a16:creationId xmlns:a16="http://schemas.microsoft.com/office/drawing/2014/main" id="{E4B5FA97-7A18-CAED-6FF7-495F93890D83}"/>
              </a:ext>
            </a:extLst>
          </p:cNvPr>
          <p:cNvSpPr txBox="1">
            <a:spLocks/>
          </p:cNvSpPr>
          <p:nvPr/>
        </p:nvSpPr>
        <p:spPr>
          <a:xfrm>
            <a:off x="4481341" y="4197552"/>
            <a:ext cx="6798539" cy="17809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br>
              <a:rPr lang="en-US" sz="2000" dirty="0"/>
            </a:br>
            <a:endParaRPr lang="en-US" sz="2000" dirty="0"/>
          </a:p>
        </p:txBody>
      </p:sp>
      <p:sp>
        <p:nvSpPr>
          <p:cNvPr id="10" name="Content Placeholder 2">
            <a:extLst>
              <a:ext uri="{FF2B5EF4-FFF2-40B4-BE49-F238E27FC236}">
                <a16:creationId xmlns:a16="http://schemas.microsoft.com/office/drawing/2014/main" id="{A815AC51-526F-DFE2-F976-5F5F074FA14C}"/>
              </a:ext>
            </a:extLst>
          </p:cNvPr>
          <p:cNvSpPr txBox="1">
            <a:spLocks/>
          </p:cNvSpPr>
          <p:nvPr/>
        </p:nvSpPr>
        <p:spPr>
          <a:xfrm>
            <a:off x="4553731" y="4298618"/>
            <a:ext cx="6798539" cy="17809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t>Pitch file must be submitted using the </a:t>
            </a:r>
            <a:r>
              <a:rPr lang="en-US" sz="2000"/>
              <a:t>following naming format</a:t>
            </a:r>
            <a:r>
              <a:rPr lang="en-US" sz="2000" dirty="0"/>
              <a:t>:</a:t>
            </a:r>
          </a:p>
          <a:p>
            <a:pPr marL="0" indent="0">
              <a:buFont typeface="Arial" panose="020B0604020202020204" pitchFamily="34" charset="0"/>
              <a:buNone/>
            </a:pPr>
            <a:r>
              <a:rPr lang="en-US" sz="2000" dirty="0" err="1"/>
              <a:t>FAN_Firstname_Lastname_Pitch</a:t>
            </a:r>
            <a:br>
              <a:rPr lang="en-US" sz="2000" dirty="0"/>
            </a:br>
            <a:endParaRPr lang="en-US" sz="2000" dirty="0"/>
          </a:p>
        </p:txBody>
      </p:sp>
    </p:spTree>
    <p:extLst>
      <p:ext uri="{BB962C8B-B14F-4D97-AF65-F5344CB8AC3E}">
        <p14:creationId xmlns:p14="http://schemas.microsoft.com/office/powerpoint/2010/main" val="1946633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A404C7-06FA-844B-FD22-C8493EB99637}"/>
              </a:ext>
            </a:extLst>
          </p:cNvPr>
          <p:cNvSpPr>
            <a:spLocks noGrp="1"/>
          </p:cNvSpPr>
          <p:nvPr>
            <p:ph type="title"/>
          </p:nvPr>
        </p:nvSpPr>
        <p:spPr>
          <a:xfrm>
            <a:off x="635000" y="640823"/>
            <a:ext cx="3418659" cy="5583148"/>
          </a:xfrm>
        </p:spPr>
        <p:txBody>
          <a:bodyPr anchor="ctr">
            <a:normAutofit/>
          </a:bodyPr>
          <a:lstStyle/>
          <a:p>
            <a:r>
              <a:rPr lang="en-US" sz="5400"/>
              <a:t>Slide 1: The Hook (Title Slide)</a:t>
            </a:r>
          </a:p>
        </p:txBody>
      </p:sp>
      <p:sp>
        <p:nvSpPr>
          <p:cNvPr id="26"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Content Placeholder 2">
            <a:extLst>
              <a:ext uri="{FF2B5EF4-FFF2-40B4-BE49-F238E27FC236}">
                <a16:creationId xmlns:a16="http://schemas.microsoft.com/office/drawing/2014/main" id="{451A8D79-1A7D-7934-E268-3AE6FA6DF3FE}"/>
              </a:ext>
            </a:extLst>
          </p:cNvPr>
          <p:cNvGraphicFramePr>
            <a:graphicFrameLocks noGrp="1"/>
          </p:cNvGraphicFramePr>
          <p:nvPr>
            <p:ph idx="1"/>
            <p:extLst>
              <p:ext uri="{D42A27DB-BD31-4B8C-83A1-F6EECF244321}">
                <p14:modId xmlns:p14="http://schemas.microsoft.com/office/powerpoint/2010/main" val="3624623831"/>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ate Placeholder 5">
            <a:extLst>
              <a:ext uri="{FF2B5EF4-FFF2-40B4-BE49-F238E27FC236}">
                <a16:creationId xmlns:a16="http://schemas.microsoft.com/office/drawing/2014/main" id="{D79C6781-3FFA-96F5-F512-B98031CB61D2}"/>
              </a:ext>
            </a:extLst>
          </p:cNvPr>
          <p:cNvSpPr>
            <a:spLocks noGrp="1"/>
          </p:cNvSpPr>
          <p:nvPr>
            <p:ph type="dt" sz="half" idx="10"/>
          </p:nvPr>
        </p:nvSpPr>
        <p:spPr/>
        <p:txBody>
          <a:bodyPr/>
          <a:lstStyle/>
          <a:p>
            <a:fld id="{A047DD6B-34E5-8F4F-947F-F2526A534871}" type="datetime1">
              <a:rPr lang="en-US" smtClean="0"/>
              <a:t>8/4/26</a:t>
            </a:fld>
            <a:endParaRPr lang="en-US"/>
          </a:p>
        </p:txBody>
      </p:sp>
      <p:sp>
        <p:nvSpPr>
          <p:cNvPr id="7" name="Footer Placeholder 6">
            <a:extLst>
              <a:ext uri="{FF2B5EF4-FFF2-40B4-BE49-F238E27FC236}">
                <a16:creationId xmlns:a16="http://schemas.microsoft.com/office/drawing/2014/main" id="{91E81873-4B01-6009-35D6-ECD71DA58AC0}"/>
              </a:ext>
            </a:extLst>
          </p:cNvPr>
          <p:cNvSpPr>
            <a:spLocks noGrp="1"/>
          </p:cNvSpPr>
          <p:nvPr>
            <p:ph type="ftr" sz="quarter" idx="11"/>
          </p:nvPr>
        </p:nvSpPr>
        <p:spPr>
          <a:xfrm>
            <a:off x="2027104" y="6356350"/>
            <a:ext cx="8416886" cy="365125"/>
          </a:xfrm>
        </p:spPr>
        <p:txBody>
          <a:bodyPr/>
          <a:lstStyle/>
          <a:p>
            <a:r>
              <a:rPr lang="en-US" dirty="0"/>
              <a:t>NANOFLORIDA INTERNATIONAL CONFERENCE 2026- PITCH COMPETITION  Florida Association for Nanotechnology (FAN)</a:t>
            </a:r>
          </a:p>
        </p:txBody>
      </p:sp>
      <p:sp>
        <p:nvSpPr>
          <p:cNvPr id="8" name="Slide Number Placeholder 7">
            <a:extLst>
              <a:ext uri="{FF2B5EF4-FFF2-40B4-BE49-F238E27FC236}">
                <a16:creationId xmlns:a16="http://schemas.microsoft.com/office/drawing/2014/main" id="{72477B07-8B60-0250-40CF-02741B4149B9}"/>
              </a:ext>
            </a:extLst>
          </p:cNvPr>
          <p:cNvSpPr>
            <a:spLocks noGrp="1"/>
          </p:cNvSpPr>
          <p:nvPr>
            <p:ph type="sldNum" sz="quarter" idx="12"/>
          </p:nvPr>
        </p:nvSpPr>
        <p:spPr/>
        <p:txBody>
          <a:bodyPr/>
          <a:lstStyle/>
          <a:p>
            <a:fld id="{BC6D72FE-4523-F24B-86DD-A1B490335E0F}" type="slidenum">
              <a:rPr lang="en-US" smtClean="0"/>
              <a:t>5</a:t>
            </a:fld>
            <a:endParaRPr lang="en-US"/>
          </a:p>
        </p:txBody>
      </p:sp>
    </p:spTree>
    <p:extLst>
      <p:ext uri="{BB962C8B-B14F-4D97-AF65-F5344CB8AC3E}">
        <p14:creationId xmlns:p14="http://schemas.microsoft.com/office/powerpoint/2010/main" val="256909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D9121E-3F88-1138-6898-3C46398FEC00}"/>
              </a:ext>
            </a:extLst>
          </p:cNvPr>
          <p:cNvSpPr>
            <a:spLocks noGrp="1"/>
          </p:cNvSpPr>
          <p:nvPr>
            <p:ph type="title"/>
          </p:nvPr>
        </p:nvSpPr>
        <p:spPr>
          <a:xfrm>
            <a:off x="635000" y="640823"/>
            <a:ext cx="3418659" cy="5583148"/>
          </a:xfrm>
        </p:spPr>
        <p:txBody>
          <a:bodyPr anchor="ctr">
            <a:normAutofit/>
          </a:bodyPr>
          <a:lstStyle/>
          <a:p>
            <a:r>
              <a:rPr lang="en-US" sz="5400"/>
              <a:t>Slide 2: The Problem</a:t>
            </a:r>
            <a:br>
              <a:rPr lang="en-US" sz="5400"/>
            </a:br>
            <a:endParaRPr lang="en-US" sz="5400"/>
          </a:p>
        </p:txBody>
      </p:sp>
      <p:sp>
        <p:nvSpPr>
          <p:cNvPr id="18"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2A0DC252-BC0C-0F50-9C74-0923E0C98D2C}"/>
              </a:ext>
            </a:extLst>
          </p:cNvPr>
          <p:cNvGraphicFramePr>
            <a:graphicFrameLocks noGrp="1"/>
          </p:cNvGraphicFramePr>
          <p:nvPr>
            <p:ph idx="1"/>
            <p:extLst>
              <p:ext uri="{D42A27DB-BD31-4B8C-83A1-F6EECF244321}">
                <p14:modId xmlns:p14="http://schemas.microsoft.com/office/powerpoint/2010/main" val="372737101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ate Placeholder 6">
            <a:extLst>
              <a:ext uri="{FF2B5EF4-FFF2-40B4-BE49-F238E27FC236}">
                <a16:creationId xmlns:a16="http://schemas.microsoft.com/office/drawing/2014/main" id="{BBF9F1F1-B205-EC8D-B16E-2A1DBBD52079}"/>
              </a:ext>
            </a:extLst>
          </p:cNvPr>
          <p:cNvSpPr>
            <a:spLocks noGrp="1"/>
          </p:cNvSpPr>
          <p:nvPr>
            <p:ph type="dt" sz="half" idx="10"/>
          </p:nvPr>
        </p:nvSpPr>
        <p:spPr/>
        <p:txBody>
          <a:bodyPr/>
          <a:lstStyle/>
          <a:p>
            <a:fld id="{847093C1-940F-774F-A7C0-4DA43B996C8E}" type="datetime1">
              <a:rPr lang="en-US" smtClean="0"/>
              <a:t>8/4/26</a:t>
            </a:fld>
            <a:endParaRPr lang="en-US"/>
          </a:p>
        </p:txBody>
      </p:sp>
      <p:sp>
        <p:nvSpPr>
          <p:cNvPr id="8" name="Footer Placeholder 7">
            <a:extLst>
              <a:ext uri="{FF2B5EF4-FFF2-40B4-BE49-F238E27FC236}">
                <a16:creationId xmlns:a16="http://schemas.microsoft.com/office/drawing/2014/main" id="{77CE2D57-6465-5E86-2348-2BC3D7124E02}"/>
              </a:ext>
            </a:extLst>
          </p:cNvPr>
          <p:cNvSpPr>
            <a:spLocks noGrp="1"/>
          </p:cNvSpPr>
          <p:nvPr>
            <p:ph type="ftr" sz="quarter" idx="11"/>
          </p:nvPr>
        </p:nvSpPr>
        <p:spPr>
          <a:xfrm>
            <a:off x="2170323" y="6356350"/>
            <a:ext cx="8508767" cy="365125"/>
          </a:xfrm>
        </p:spPr>
        <p:txBody>
          <a:bodyPr/>
          <a:lstStyle/>
          <a:p>
            <a:r>
              <a:rPr lang="en-US" dirty="0"/>
              <a:t>NANOFLORIDA INTERNATIONAL CONFERENCE 2026- PITCH COMPETITION  Florida Association for Nanotechnology (FAN)</a:t>
            </a:r>
          </a:p>
        </p:txBody>
      </p:sp>
      <p:sp>
        <p:nvSpPr>
          <p:cNvPr id="9" name="Slide Number Placeholder 8">
            <a:extLst>
              <a:ext uri="{FF2B5EF4-FFF2-40B4-BE49-F238E27FC236}">
                <a16:creationId xmlns:a16="http://schemas.microsoft.com/office/drawing/2014/main" id="{3C2FD32F-C78D-D40B-415D-23E96BA9857F}"/>
              </a:ext>
            </a:extLst>
          </p:cNvPr>
          <p:cNvSpPr>
            <a:spLocks noGrp="1"/>
          </p:cNvSpPr>
          <p:nvPr>
            <p:ph type="sldNum" sz="quarter" idx="12"/>
          </p:nvPr>
        </p:nvSpPr>
        <p:spPr/>
        <p:txBody>
          <a:bodyPr/>
          <a:lstStyle/>
          <a:p>
            <a:fld id="{BC6D72FE-4523-F24B-86DD-A1B490335E0F}" type="slidenum">
              <a:rPr lang="en-US" smtClean="0"/>
              <a:t>6</a:t>
            </a:fld>
            <a:endParaRPr lang="en-US"/>
          </a:p>
        </p:txBody>
      </p:sp>
    </p:spTree>
    <p:extLst>
      <p:ext uri="{BB962C8B-B14F-4D97-AF65-F5344CB8AC3E}">
        <p14:creationId xmlns:p14="http://schemas.microsoft.com/office/powerpoint/2010/main" val="2348861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22FE6C-BE4A-8719-12A3-E2F94C687A7A}"/>
              </a:ext>
            </a:extLst>
          </p:cNvPr>
          <p:cNvSpPr>
            <a:spLocks noGrp="1"/>
          </p:cNvSpPr>
          <p:nvPr>
            <p:ph type="title"/>
          </p:nvPr>
        </p:nvSpPr>
        <p:spPr>
          <a:xfrm>
            <a:off x="635000" y="640823"/>
            <a:ext cx="3418659" cy="5583148"/>
          </a:xfrm>
        </p:spPr>
        <p:txBody>
          <a:bodyPr anchor="ctr">
            <a:normAutofit/>
          </a:bodyPr>
          <a:lstStyle/>
          <a:p>
            <a:r>
              <a:rPr lang="en-US" sz="5400" dirty="0"/>
              <a:t>Slide 3: The Solution &amp; The Science</a:t>
            </a:r>
            <a:br>
              <a:rPr lang="en-US" sz="5400" dirty="0"/>
            </a:br>
            <a:endParaRPr lang="en-US" sz="5400" dirty="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D4B189D-080D-1C2A-9C08-D6D06D48703A}"/>
              </a:ext>
            </a:extLst>
          </p:cNvPr>
          <p:cNvGraphicFramePr>
            <a:graphicFrameLocks noGrp="1"/>
          </p:cNvGraphicFramePr>
          <p:nvPr>
            <p:ph idx="1"/>
            <p:extLst>
              <p:ext uri="{D42A27DB-BD31-4B8C-83A1-F6EECF244321}">
                <p14:modId xmlns:p14="http://schemas.microsoft.com/office/powerpoint/2010/main" val="289239123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ate Placeholder 6">
            <a:extLst>
              <a:ext uri="{FF2B5EF4-FFF2-40B4-BE49-F238E27FC236}">
                <a16:creationId xmlns:a16="http://schemas.microsoft.com/office/drawing/2014/main" id="{8EC8F5DB-512F-4604-ADE0-F2273D477571}"/>
              </a:ext>
            </a:extLst>
          </p:cNvPr>
          <p:cNvSpPr>
            <a:spLocks noGrp="1"/>
          </p:cNvSpPr>
          <p:nvPr>
            <p:ph type="dt" sz="half" idx="10"/>
          </p:nvPr>
        </p:nvSpPr>
        <p:spPr/>
        <p:txBody>
          <a:bodyPr/>
          <a:lstStyle/>
          <a:p>
            <a:fld id="{A3B4AFE9-6F68-034B-B2E4-AC728F8EB6EB}" type="datetime1">
              <a:rPr lang="en-US" smtClean="0"/>
              <a:t>8/4/26</a:t>
            </a:fld>
            <a:endParaRPr lang="en-US"/>
          </a:p>
        </p:txBody>
      </p:sp>
      <p:sp>
        <p:nvSpPr>
          <p:cNvPr id="8" name="Footer Placeholder 7">
            <a:extLst>
              <a:ext uri="{FF2B5EF4-FFF2-40B4-BE49-F238E27FC236}">
                <a16:creationId xmlns:a16="http://schemas.microsoft.com/office/drawing/2014/main" id="{8CE52321-2418-30D9-D308-E98D0F89CD82}"/>
              </a:ext>
            </a:extLst>
          </p:cNvPr>
          <p:cNvSpPr>
            <a:spLocks noGrp="1"/>
          </p:cNvSpPr>
          <p:nvPr>
            <p:ph type="ftr" sz="quarter" idx="11"/>
          </p:nvPr>
        </p:nvSpPr>
        <p:spPr>
          <a:xfrm>
            <a:off x="1825054" y="6356350"/>
            <a:ext cx="8406090" cy="365125"/>
          </a:xfrm>
        </p:spPr>
        <p:txBody>
          <a:bodyPr/>
          <a:lstStyle/>
          <a:p>
            <a:r>
              <a:rPr lang="en-US" dirty="0"/>
              <a:t>NANOFLORIDA INTERNATIONAL CONFERENCE 2026- PITCH COMPETITION  Florida Association for Nanotechnology (FAN)</a:t>
            </a:r>
          </a:p>
        </p:txBody>
      </p:sp>
      <p:sp>
        <p:nvSpPr>
          <p:cNvPr id="10" name="Slide Number Placeholder 9">
            <a:extLst>
              <a:ext uri="{FF2B5EF4-FFF2-40B4-BE49-F238E27FC236}">
                <a16:creationId xmlns:a16="http://schemas.microsoft.com/office/drawing/2014/main" id="{EF678526-214C-2240-6FF5-D26A403EFCCF}"/>
              </a:ext>
            </a:extLst>
          </p:cNvPr>
          <p:cNvSpPr>
            <a:spLocks noGrp="1"/>
          </p:cNvSpPr>
          <p:nvPr>
            <p:ph type="sldNum" sz="quarter" idx="12"/>
          </p:nvPr>
        </p:nvSpPr>
        <p:spPr/>
        <p:txBody>
          <a:bodyPr/>
          <a:lstStyle/>
          <a:p>
            <a:fld id="{BC6D72FE-4523-F24B-86DD-A1B490335E0F}" type="slidenum">
              <a:rPr lang="en-US" smtClean="0"/>
              <a:t>7</a:t>
            </a:fld>
            <a:endParaRPr lang="en-US"/>
          </a:p>
        </p:txBody>
      </p:sp>
    </p:spTree>
    <p:extLst>
      <p:ext uri="{BB962C8B-B14F-4D97-AF65-F5344CB8AC3E}">
        <p14:creationId xmlns:p14="http://schemas.microsoft.com/office/powerpoint/2010/main" val="1089093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BE0F9-2C1D-4186-C318-850709E3247B}"/>
              </a:ext>
            </a:extLst>
          </p:cNvPr>
          <p:cNvSpPr>
            <a:spLocks noGrp="1"/>
          </p:cNvSpPr>
          <p:nvPr>
            <p:ph type="title"/>
          </p:nvPr>
        </p:nvSpPr>
        <p:spPr>
          <a:xfrm>
            <a:off x="635000" y="640823"/>
            <a:ext cx="3418659" cy="5583148"/>
          </a:xfrm>
        </p:spPr>
        <p:txBody>
          <a:bodyPr anchor="ctr">
            <a:normAutofit/>
          </a:bodyPr>
          <a:lstStyle/>
          <a:p>
            <a:r>
              <a:rPr lang="en-US" sz="5400" dirty="0"/>
              <a:t>Slide 4: Underlying Magic &amp; Intellectual Property (IP)</a:t>
            </a:r>
            <a:br>
              <a:rPr lang="en-US" sz="5400" dirty="0"/>
            </a:br>
            <a:endParaRPr lang="en-US" sz="5400" dirty="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97D096A-DB9C-3A75-9E80-A51F8BB09308}"/>
              </a:ext>
            </a:extLst>
          </p:cNvPr>
          <p:cNvGraphicFramePr>
            <a:graphicFrameLocks noGrp="1"/>
          </p:cNvGraphicFramePr>
          <p:nvPr>
            <p:ph idx="1"/>
            <p:extLst>
              <p:ext uri="{D42A27DB-BD31-4B8C-83A1-F6EECF244321}">
                <p14:modId xmlns:p14="http://schemas.microsoft.com/office/powerpoint/2010/main" val="647584760"/>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ate Placeholder 6">
            <a:extLst>
              <a:ext uri="{FF2B5EF4-FFF2-40B4-BE49-F238E27FC236}">
                <a16:creationId xmlns:a16="http://schemas.microsoft.com/office/drawing/2014/main" id="{9D1F8FD0-4ACF-53C1-2093-0258FF286E87}"/>
              </a:ext>
            </a:extLst>
          </p:cNvPr>
          <p:cNvSpPr>
            <a:spLocks noGrp="1"/>
          </p:cNvSpPr>
          <p:nvPr>
            <p:ph type="dt" sz="half" idx="10"/>
          </p:nvPr>
        </p:nvSpPr>
        <p:spPr/>
        <p:txBody>
          <a:bodyPr/>
          <a:lstStyle/>
          <a:p>
            <a:fld id="{2211323D-6EF9-0F41-BD08-8E8B06B94AF3}" type="datetime1">
              <a:rPr lang="en-US" smtClean="0"/>
              <a:t>8/4/26</a:t>
            </a:fld>
            <a:endParaRPr lang="en-US"/>
          </a:p>
        </p:txBody>
      </p:sp>
      <p:sp>
        <p:nvSpPr>
          <p:cNvPr id="8" name="Footer Placeholder 7">
            <a:extLst>
              <a:ext uri="{FF2B5EF4-FFF2-40B4-BE49-F238E27FC236}">
                <a16:creationId xmlns:a16="http://schemas.microsoft.com/office/drawing/2014/main" id="{7088DE57-8A33-B9F0-09E0-C070A7FA4A5C}"/>
              </a:ext>
            </a:extLst>
          </p:cNvPr>
          <p:cNvSpPr>
            <a:spLocks noGrp="1"/>
          </p:cNvSpPr>
          <p:nvPr>
            <p:ph type="ftr" sz="quarter" idx="11"/>
          </p:nvPr>
        </p:nvSpPr>
        <p:spPr>
          <a:xfrm>
            <a:off x="1994053" y="6356350"/>
            <a:ext cx="8303193" cy="365125"/>
          </a:xfrm>
        </p:spPr>
        <p:txBody>
          <a:bodyPr/>
          <a:lstStyle/>
          <a:p>
            <a:r>
              <a:rPr lang="en-US" dirty="0"/>
              <a:t>NANOFLORIDA INTERNATIONAL CONFERENCE 2026- PITCH COMPETITION  Florida Association for Nanotechnology (FAN)</a:t>
            </a:r>
          </a:p>
        </p:txBody>
      </p:sp>
      <p:sp>
        <p:nvSpPr>
          <p:cNvPr id="10" name="Slide Number Placeholder 9">
            <a:extLst>
              <a:ext uri="{FF2B5EF4-FFF2-40B4-BE49-F238E27FC236}">
                <a16:creationId xmlns:a16="http://schemas.microsoft.com/office/drawing/2014/main" id="{0CC83892-560F-57BC-DE6F-D3123C1860B0}"/>
              </a:ext>
            </a:extLst>
          </p:cNvPr>
          <p:cNvSpPr>
            <a:spLocks noGrp="1"/>
          </p:cNvSpPr>
          <p:nvPr>
            <p:ph type="sldNum" sz="quarter" idx="12"/>
          </p:nvPr>
        </p:nvSpPr>
        <p:spPr/>
        <p:txBody>
          <a:bodyPr/>
          <a:lstStyle/>
          <a:p>
            <a:fld id="{BC6D72FE-4523-F24B-86DD-A1B490335E0F}" type="slidenum">
              <a:rPr lang="en-US" smtClean="0"/>
              <a:t>8</a:t>
            </a:fld>
            <a:endParaRPr lang="en-US"/>
          </a:p>
        </p:txBody>
      </p:sp>
    </p:spTree>
    <p:extLst>
      <p:ext uri="{BB962C8B-B14F-4D97-AF65-F5344CB8AC3E}">
        <p14:creationId xmlns:p14="http://schemas.microsoft.com/office/powerpoint/2010/main" val="4218026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255FFA-7965-804F-548A-DFDE7055529A}"/>
              </a:ext>
            </a:extLst>
          </p:cNvPr>
          <p:cNvSpPr>
            <a:spLocks noGrp="1"/>
          </p:cNvSpPr>
          <p:nvPr>
            <p:ph type="title"/>
          </p:nvPr>
        </p:nvSpPr>
        <p:spPr>
          <a:xfrm>
            <a:off x="841248" y="548640"/>
            <a:ext cx="3600860" cy="5431536"/>
          </a:xfrm>
        </p:spPr>
        <p:txBody>
          <a:bodyPr>
            <a:normAutofit/>
          </a:bodyPr>
          <a:lstStyle/>
          <a:p>
            <a:r>
              <a:rPr lang="en-US" sz="5400"/>
              <a:t>Slide 5: Market Opportunity</a:t>
            </a:r>
            <a:br>
              <a:rPr lang="en-US" sz="5400"/>
            </a:br>
            <a:endParaRPr lang="en-US" sz="54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8A12868-008B-8AA7-6BA8-A13FCCC7A81F}"/>
              </a:ext>
            </a:extLst>
          </p:cNvPr>
          <p:cNvSpPr>
            <a:spLocks noGrp="1"/>
          </p:cNvSpPr>
          <p:nvPr>
            <p:ph idx="1"/>
          </p:nvPr>
        </p:nvSpPr>
        <p:spPr>
          <a:xfrm>
            <a:off x="5126418" y="552091"/>
            <a:ext cx="6224335" cy="5431536"/>
          </a:xfrm>
        </p:spPr>
        <p:txBody>
          <a:bodyPr anchor="ctr">
            <a:normAutofit/>
          </a:bodyPr>
          <a:lstStyle/>
          <a:p>
            <a:pPr lvl="0"/>
            <a:r>
              <a:rPr lang="en-US" sz="2200"/>
              <a:t>What to include: Who is the target customer? Define your market size using standard metrics:</a:t>
            </a:r>
          </a:p>
          <a:p>
            <a:pPr lvl="1"/>
            <a:r>
              <a:rPr lang="en-US" sz="2200"/>
              <a:t>TAM (Total Addressable Market)</a:t>
            </a:r>
          </a:p>
          <a:p>
            <a:pPr lvl="1"/>
            <a:r>
              <a:rPr lang="en-US" sz="2200"/>
              <a:t>SAM (Serviceable Addressable Market)</a:t>
            </a:r>
          </a:p>
          <a:p>
            <a:pPr lvl="1"/>
            <a:r>
              <a:rPr lang="en-US" sz="2200"/>
              <a:t>SOM (Serviceable Obtainable Market / Your initial target share)</a:t>
            </a:r>
          </a:p>
          <a:p>
            <a:endParaRPr lang="en-US" sz="2200"/>
          </a:p>
        </p:txBody>
      </p:sp>
      <p:sp>
        <p:nvSpPr>
          <p:cNvPr id="7" name="Date Placeholder 6">
            <a:extLst>
              <a:ext uri="{FF2B5EF4-FFF2-40B4-BE49-F238E27FC236}">
                <a16:creationId xmlns:a16="http://schemas.microsoft.com/office/drawing/2014/main" id="{7D9FD8D5-02BC-4158-45A4-35A9B6861875}"/>
              </a:ext>
            </a:extLst>
          </p:cNvPr>
          <p:cNvSpPr>
            <a:spLocks noGrp="1"/>
          </p:cNvSpPr>
          <p:nvPr>
            <p:ph type="dt" sz="half" idx="10"/>
          </p:nvPr>
        </p:nvSpPr>
        <p:spPr/>
        <p:txBody>
          <a:bodyPr/>
          <a:lstStyle/>
          <a:p>
            <a:fld id="{AF9C1E4E-C04A-0543-9F7F-BD2101E6DEAA}" type="datetime1">
              <a:rPr lang="en-US" smtClean="0"/>
              <a:t>8/4/26</a:t>
            </a:fld>
            <a:endParaRPr lang="en-US"/>
          </a:p>
        </p:txBody>
      </p:sp>
      <p:sp>
        <p:nvSpPr>
          <p:cNvPr id="9" name="Footer Placeholder 8">
            <a:extLst>
              <a:ext uri="{FF2B5EF4-FFF2-40B4-BE49-F238E27FC236}">
                <a16:creationId xmlns:a16="http://schemas.microsoft.com/office/drawing/2014/main" id="{E704010A-FD29-31C2-5C9B-15647F267709}"/>
              </a:ext>
            </a:extLst>
          </p:cNvPr>
          <p:cNvSpPr>
            <a:spLocks noGrp="1"/>
          </p:cNvSpPr>
          <p:nvPr>
            <p:ph type="ftr" sz="quarter" idx="11"/>
          </p:nvPr>
        </p:nvSpPr>
        <p:spPr>
          <a:xfrm>
            <a:off x="1858105" y="6356350"/>
            <a:ext cx="8404829" cy="365125"/>
          </a:xfrm>
        </p:spPr>
        <p:txBody>
          <a:bodyPr/>
          <a:lstStyle/>
          <a:p>
            <a:r>
              <a:rPr lang="en-US" dirty="0"/>
              <a:t>NANOFLORIDA INTERNATIONAL CONFERENCE 2026- PITCH COMPETITION  Florida Association for Nanotechnology (FAN)</a:t>
            </a:r>
          </a:p>
        </p:txBody>
      </p:sp>
      <p:sp>
        <p:nvSpPr>
          <p:cNvPr id="11" name="Slide Number Placeholder 10">
            <a:extLst>
              <a:ext uri="{FF2B5EF4-FFF2-40B4-BE49-F238E27FC236}">
                <a16:creationId xmlns:a16="http://schemas.microsoft.com/office/drawing/2014/main" id="{5261FC7F-811F-6485-9CD2-E607C1C785A3}"/>
              </a:ext>
            </a:extLst>
          </p:cNvPr>
          <p:cNvSpPr>
            <a:spLocks noGrp="1"/>
          </p:cNvSpPr>
          <p:nvPr>
            <p:ph type="sldNum" sz="quarter" idx="12"/>
          </p:nvPr>
        </p:nvSpPr>
        <p:spPr/>
        <p:txBody>
          <a:bodyPr/>
          <a:lstStyle/>
          <a:p>
            <a:fld id="{BC6D72FE-4523-F24B-86DD-A1B490335E0F}" type="slidenum">
              <a:rPr lang="en-US" smtClean="0"/>
              <a:t>9</a:t>
            </a:fld>
            <a:endParaRPr lang="en-US"/>
          </a:p>
        </p:txBody>
      </p:sp>
    </p:spTree>
    <p:extLst>
      <p:ext uri="{BB962C8B-B14F-4D97-AF65-F5344CB8AC3E}">
        <p14:creationId xmlns:p14="http://schemas.microsoft.com/office/powerpoint/2010/main" val="5776156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293</TotalTime>
  <Words>961</Words>
  <Application>Microsoft Macintosh PowerPoint</Application>
  <PresentationFormat>Widescreen</PresentationFormat>
  <Paragraphs>102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Helvetica Neue</vt:lpstr>
      <vt:lpstr>Office Theme</vt:lpstr>
      <vt:lpstr> NANOFLORIDA INTERNATIONAL CONFERENCE 2026   PITCH COMPETITION  Pitch Deck Template Guidelines</vt:lpstr>
      <vt:lpstr>PowerPoint Presentation</vt:lpstr>
      <vt:lpstr>Pitch Deck Template Guidelines </vt:lpstr>
      <vt:lpstr>Requested information</vt:lpstr>
      <vt:lpstr>Slide 1: The Hook (Title Slide)</vt:lpstr>
      <vt:lpstr>Slide 2: The Problem </vt:lpstr>
      <vt:lpstr>Slide 3: The Solution &amp; The Science </vt:lpstr>
      <vt:lpstr>Slide 4: Underlying Magic &amp; Intellectual Property (IP) </vt:lpstr>
      <vt:lpstr>Slide 5: Market Opportunity </vt:lpstr>
      <vt:lpstr>Slide 6: Commercialization Pathway &amp; Regulatory Strategy </vt:lpstr>
      <vt:lpstr>Slide 7: Business Model </vt:lpstr>
      <vt:lpstr>Slide 8: The Team </vt:lpstr>
      <vt:lpstr>Slide 9: The "Ask" &amp; Next Milestones </vt:lpstr>
      <vt:lpstr>Slide 10: Conclusion &amp; Contact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Motlagh, Bahar</dc:creator>
  <cp:lastModifiedBy>Motlagh, Bahar</cp:lastModifiedBy>
  <cp:revision>4</cp:revision>
  <dcterms:created xsi:type="dcterms:W3CDTF">2026-07-02T17:10:55Z</dcterms:created>
  <dcterms:modified xsi:type="dcterms:W3CDTF">2026-08-04T23:01:11Z</dcterms:modified>
</cp:coreProperties>
</file>